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6" r:id="rId4"/>
    <p:sldId id="258" r:id="rId5"/>
    <p:sldId id="272" r:id="rId6"/>
    <p:sldId id="273" r:id="rId7"/>
    <p:sldId id="274" r:id="rId8"/>
    <p:sldId id="259" r:id="rId9"/>
    <p:sldId id="260" r:id="rId10"/>
    <p:sldId id="263" r:id="rId11"/>
    <p:sldId id="264" r:id="rId12"/>
    <p:sldId id="281" r:id="rId13"/>
    <p:sldId id="266" r:id="rId14"/>
    <p:sldId id="267" r:id="rId15"/>
    <p:sldId id="268" r:id="rId16"/>
    <p:sldId id="269" r:id="rId17"/>
    <p:sldId id="275" r:id="rId18"/>
    <p:sldId id="282" r:id="rId19"/>
    <p:sldId id="283" r:id="rId20"/>
    <p:sldId id="285" r:id="rId21"/>
    <p:sldId id="276" r:id="rId22"/>
    <p:sldId id="284" r:id="rId23"/>
    <p:sldId id="278" r:id="rId24"/>
    <p:sldId id="279" r:id="rId25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815" autoAdjust="0"/>
  </p:normalViewPr>
  <p:slideViewPr>
    <p:cSldViewPr>
      <p:cViewPr varScale="1">
        <p:scale>
          <a:sx n="65" d="100"/>
          <a:sy n="65" d="100"/>
        </p:scale>
        <p:origin x="-1338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BDA516-B421-4FE0-A6A4-F558DCF90636}" type="datetimeFigureOut">
              <a:rPr lang="en-CA" smtClean="0"/>
              <a:t>15/03/2018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E5E54-EB86-4A98-92CF-AAB4E7BC84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7216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Method</a:t>
            </a:r>
            <a:r>
              <a:rPr lang="en-CA" baseline="0" dirty="0" smtClean="0"/>
              <a:t> of optimizing cloud computing systems by performing data processing at edge of network.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5E54-EB86-4A98-92CF-AAB4E7BC84C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7080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Elastic compute cloud</a:t>
            </a:r>
          </a:p>
          <a:p>
            <a:r>
              <a:rPr lang="en-CA" dirty="0" smtClean="0"/>
              <a:t>Simple</a:t>
            </a:r>
            <a:r>
              <a:rPr lang="en-CA" baseline="0" dirty="0" smtClean="0"/>
              <a:t> storage service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E5E54-EB86-4A98-92CF-AAB4E7BC84C5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12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534065" y="2534843"/>
            <a:ext cx="1552193" cy="1227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534065" y="3967340"/>
            <a:ext cx="1552193" cy="11647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0738" y="1239301"/>
            <a:ext cx="9376923" cy="467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26262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4D4D4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26262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26262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5410" y="1239301"/>
            <a:ext cx="9407578" cy="467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26262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6900" y="2010247"/>
            <a:ext cx="9564598" cy="3244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rgbClr val="4D4D4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8.png"/><Relationship Id="rId5" Type="http://schemas.openxmlformats.org/officeDocument/2006/relationships/image" Target="../media/image29.png"/><Relationship Id="rId10" Type="http://schemas.openxmlformats.org/officeDocument/2006/relationships/image" Target="../media/image27.jpg"/><Relationship Id="rId4" Type="http://schemas.openxmlformats.org/officeDocument/2006/relationships/image" Target="../media/image25.png"/><Relationship Id="rId9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jpg"/><Relationship Id="rId4" Type="http://schemas.openxmlformats.org/officeDocument/2006/relationships/image" Target="../media/image3.jpg"/><Relationship Id="rId9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12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jpg"/><Relationship Id="rId4" Type="http://schemas.openxmlformats.org/officeDocument/2006/relationships/image" Target="../media/image3.jpg"/><Relationship Id="rId9" Type="http://schemas.openxmlformats.org/officeDocument/2006/relationships/image" Target="../media/image39.jp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12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5.jpg"/><Relationship Id="rId5" Type="http://schemas.openxmlformats.org/officeDocument/2006/relationships/image" Target="../media/image29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sb.edu/~ckrintz/racelab.html" TargetMode="External"/><Relationship Id="rId2" Type="http://schemas.openxmlformats.org/officeDocument/2006/relationships/hyperlink" Target="mailto:ckrintz@cs.ucsb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104900"/>
            <a:ext cx="9851390" cy="5549900"/>
          </a:xfrm>
          <a:custGeom>
            <a:avLst/>
            <a:gdLst/>
            <a:ahLst/>
            <a:cxnLst/>
            <a:rect l="l" t="t" r="r" b="b"/>
            <a:pathLst>
              <a:path w="9851390" h="5549900">
                <a:moveTo>
                  <a:pt x="4342" y="0"/>
                </a:moveTo>
                <a:lnTo>
                  <a:pt x="0" y="0"/>
                </a:lnTo>
                <a:lnTo>
                  <a:pt x="0" y="5549899"/>
                </a:lnTo>
                <a:lnTo>
                  <a:pt x="9850850" y="5549899"/>
                </a:lnTo>
                <a:lnTo>
                  <a:pt x="434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01600" y="1107224"/>
            <a:ext cx="9855200" cy="5547995"/>
          </a:xfrm>
          <a:custGeom>
            <a:avLst/>
            <a:gdLst/>
            <a:ahLst/>
            <a:cxnLst/>
            <a:rect l="l" t="t" r="r" b="b"/>
            <a:pathLst>
              <a:path w="9855200" h="5547995">
                <a:moveTo>
                  <a:pt x="9855200" y="0"/>
                </a:moveTo>
                <a:lnTo>
                  <a:pt x="0" y="0"/>
                </a:lnTo>
                <a:lnTo>
                  <a:pt x="0" y="6264"/>
                </a:lnTo>
                <a:lnTo>
                  <a:pt x="9831277" y="5547575"/>
                </a:lnTo>
                <a:lnTo>
                  <a:pt x="9855200" y="5547575"/>
                </a:lnTo>
                <a:lnTo>
                  <a:pt x="98552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98427" y="1960689"/>
            <a:ext cx="1507435" cy="268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8171763" y="5856904"/>
            <a:ext cx="1067435" cy="142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5" dirty="0">
                <a:solidFill>
                  <a:srgbClr val="666666"/>
                </a:solidFill>
                <a:latin typeface="Times New Roman"/>
                <a:cs typeface="Times New Roman"/>
              </a:rPr>
              <a:t>Proprietary +</a:t>
            </a:r>
            <a:r>
              <a:rPr sz="750" dirty="0">
                <a:solidFill>
                  <a:srgbClr val="666666"/>
                </a:solidFill>
                <a:latin typeface="Times New Roman"/>
                <a:cs typeface="Times New Roman"/>
              </a:rPr>
              <a:t> </a:t>
            </a:r>
            <a:r>
              <a:rPr sz="750" spc="5" dirty="0">
                <a:solidFill>
                  <a:srgbClr val="666666"/>
                </a:solidFill>
                <a:latin typeface="Times New Roman"/>
                <a:cs typeface="Times New Roman"/>
              </a:rPr>
              <a:t>Confidential</a:t>
            </a:r>
            <a:endParaRPr sz="7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600" y="1104900"/>
            <a:ext cx="9851390" cy="5549900"/>
          </a:xfrm>
          <a:custGeom>
            <a:avLst/>
            <a:gdLst/>
            <a:ahLst/>
            <a:cxnLst/>
            <a:rect l="l" t="t" r="r" b="b"/>
            <a:pathLst>
              <a:path w="9851390" h="5549900">
                <a:moveTo>
                  <a:pt x="4342" y="0"/>
                </a:moveTo>
                <a:lnTo>
                  <a:pt x="0" y="0"/>
                </a:lnTo>
                <a:lnTo>
                  <a:pt x="0" y="5549899"/>
                </a:lnTo>
                <a:lnTo>
                  <a:pt x="9850850" y="5549899"/>
                </a:lnTo>
                <a:lnTo>
                  <a:pt x="4342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01600" y="1107224"/>
            <a:ext cx="9855200" cy="5547995"/>
          </a:xfrm>
          <a:custGeom>
            <a:avLst/>
            <a:gdLst/>
            <a:ahLst/>
            <a:cxnLst/>
            <a:rect l="l" t="t" r="r" b="b"/>
            <a:pathLst>
              <a:path w="9855200" h="5547995">
                <a:moveTo>
                  <a:pt x="9855200" y="0"/>
                </a:moveTo>
                <a:lnTo>
                  <a:pt x="0" y="0"/>
                </a:lnTo>
                <a:lnTo>
                  <a:pt x="0" y="6264"/>
                </a:lnTo>
                <a:lnTo>
                  <a:pt x="9831277" y="5547575"/>
                </a:lnTo>
                <a:lnTo>
                  <a:pt x="9855200" y="5547575"/>
                </a:lnTo>
                <a:lnTo>
                  <a:pt x="98552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317613" y="2438400"/>
            <a:ext cx="2315908" cy="3197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52400" y="6172200"/>
            <a:ext cx="1295400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dirty="0">
                <a:solidFill>
                  <a:srgbClr val="757575"/>
                </a:solidFill>
                <a:latin typeface="Times New Roman"/>
                <a:cs typeface="Times New Roman"/>
              </a:rPr>
              <a:t>Aug.</a:t>
            </a:r>
            <a:r>
              <a:rPr sz="2400" spc="-50" dirty="0">
                <a:solidFill>
                  <a:srgbClr val="75757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757575"/>
                </a:solidFill>
                <a:latin typeface="Times New Roman"/>
                <a:cs typeface="Times New Roman"/>
              </a:rPr>
              <a:t>2017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74620" y="6231293"/>
            <a:ext cx="982179" cy="4235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228600" y="3167461"/>
            <a:ext cx="6986663" cy="122533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900" b="1" spc="20" dirty="0" smtClean="0">
                <a:solidFill>
                  <a:srgbClr val="757575"/>
                </a:solidFill>
                <a:latin typeface="Times New Roman"/>
                <a:cs typeface="Times New Roman"/>
              </a:rPr>
              <a:t>Andy </a:t>
            </a:r>
            <a:r>
              <a:rPr sz="1900" b="1" spc="15" dirty="0" smtClean="0">
                <a:solidFill>
                  <a:srgbClr val="757575"/>
                </a:solidFill>
                <a:latin typeface="Times New Roman"/>
                <a:cs typeface="Times New Roman"/>
              </a:rPr>
              <a:t>Rosales</a:t>
            </a:r>
            <a:r>
              <a:rPr sz="1900" b="1" spc="10" dirty="0" smtClean="0">
                <a:solidFill>
                  <a:srgbClr val="757575"/>
                </a:solidFill>
                <a:latin typeface="Times New Roman"/>
                <a:cs typeface="Times New Roman"/>
              </a:rPr>
              <a:t>,  </a:t>
            </a:r>
            <a:r>
              <a:rPr sz="1900" b="1" spc="20" dirty="0">
                <a:solidFill>
                  <a:srgbClr val="757575"/>
                </a:solidFill>
                <a:latin typeface="Times New Roman"/>
                <a:cs typeface="Times New Roman"/>
              </a:rPr>
              <a:t>Nevena </a:t>
            </a:r>
            <a:r>
              <a:rPr sz="1900" b="1" spc="15" dirty="0">
                <a:solidFill>
                  <a:srgbClr val="757575"/>
                </a:solidFill>
                <a:latin typeface="Times New Roman"/>
                <a:cs typeface="Times New Roman"/>
              </a:rPr>
              <a:t>Golubovic, </a:t>
            </a:r>
            <a:r>
              <a:rPr lang="en-CA" sz="1900" b="1" spc="15" dirty="0" smtClean="0">
                <a:solidFill>
                  <a:srgbClr val="757575"/>
                </a:solidFill>
                <a:latin typeface="Times New Roman"/>
                <a:cs typeface="Times New Roman"/>
              </a:rPr>
              <a:t>Chandra </a:t>
            </a:r>
            <a:r>
              <a:rPr lang="en-CA" sz="1900" b="1" spc="15" dirty="0" err="1" smtClean="0">
                <a:solidFill>
                  <a:srgbClr val="757575"/>
                </a:solidFill>
                <a:latin typeface="Times New Roman"/>
                <a:cs typeface="Times New Roman"/>
              </a:rPr>
              <a:t>Krintz</a:t>
            </a:r>
            <a:r>
              <a:rPr lang="en-CA" sz="1900" b="1" spc="15" dirty="0">
                <a:solidFill>
                  <a:srgbClr val="757575"/>
                </a:solidFill>
                <a:latin typeface="Times New Roman"/>
                <a:cs typeface="Times New Roman"/>
              </a:rPr>
              <a:t> </a:t>
            </a:r>
            <a:r>
              <a:rPr lang="en-CA" sz="1900" b="1" spc="15" dirty="0" smtClean="0">
                <a:solidFill>
                  <a:srgbClr val="757575"/>
                </a:solidFill>
                <a:latin typeface="Times New Roman"/>
                <a:cs typeface="Times New Roman"/>
              </a:rPr>
              <a:t>&amp; </a:t>
            </a:r>
            <a:r>
              <a:rPr sz="1900" b="1" spc="15" dirty="0" smtClean="0">
                <a:solidFill>
                  <a:srgbClr val="757575"/>
                </a:solidFill>
                <a:latin typeface="Times New Roman"/>
                <a:cs typeface="Times New Roman"/>
              </a:rPr>
              <a:t>Rich </a:t>
            </a:r>
            <a:r>
              <a:rPr sz="1900" b="1" spc="15" dirty="0" err="1">
                <a:solidFill>
                  <a:srgbClr val="757575"/>
                </a:solidFill>
                <a:latin typeface="Times New Roman"/>
                <a:cs typeface="Times New Roman"/>
              </a:rPr>
              <a:t>Wolski</a:t>
            </a:r>
            <a:r>
              <a:rPr sz="1900" b="1" spc="15" dirty="0">
                <a:solidFill>
                  <a:srgbClr val="757575"/>
                </a:solidFill>
                <a:latin typeface="Times New Roman"/>
                <a:cs typeface="Times New Roman"/>
              </a:rPr>
              <a:t>  </a:t>
            </a:r>
            <a:endParaRPr lang="en-CA" sz="1900" b="1" spc="15" dirty="0" smtClean="0">
              <a:solidFill>
                <a:srgbClr val="757575"/>
              </a:solidFill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915"/>
              </a:spcBef>
            </a:pPr>
            <a:r>
              <a:rPr sz="1900" spc="15" dirty="0" smtClean="0">
                <a:solidFill>
                  <a:srgbClr val="757575"/>
                </a:solidFill>
                <a:latin typeface="Times New Roman"/>
                <a:cs typeface="Times New Roman"/>
              </a:rPr>
              <a:t>Dept</a:t>
            </a:r>
            <a:r>
              <a:rPr sz="1900" spc="15" dirty="0">
                <a:solidFill>
                  <a:srgbClr val="757575"/>
                </a:solidFill>
                <a:latin typeface="Times New Roman"/>
                <a:cs typeface="Times New Roman"/>
              </a:rPr>
              <a:t>. of Computer</a:t>
            </a:r>
            <a:r>
              <a:rPr sz="1900" spc="-5" dirty="0">
                <a:solidFill>
                  <a:srgbClr val="757575"/>
                </a:solidFill>
                <a:latin typeface="Times New Roman"/>
                <a:cs typeface="Times New Roman"/>
              </a:rPr>
              <a:t> </a:t>
            </a:r>
            <a:r>
              <a:rPr sz="1900" spc="10" dirty="0" smtClean="0">
                <a:solidFill>
                  <a:srgbClr val="757575"/>
                </a:solidFill>
                <a:latin typeface="Times New Roman"/>
                <a:cs typeface="Times New Roman"/>
              </a:rPr>
              <a:t>Science,</a:t>
            </a:r>
            <a:endParaRPr lang="en-CA" sz="1900" dirty="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915"/>
              </a:spcBef>
            </a:pPr>
            <a:r>
              <a:rPr sz="1900" spc="25" dirty="0" smtClean="0">
                <a:solidFill>
                  <a:srgbClr val="757575"/>
                </a:solidFill>
                <a:latin typeface="Times New Roman"/>
                <a:cs typeface="Times New Roman"/>
              </a:rPr>
              <a:t>UC </a:t>
            </a:r>
            <a:r>
              <a:rPr sz="1900" spc="15" dirty="0">
                <a:solidFill>
                  <a:srgbClr val="757575"/>
                </a:solidFill>
                <a:latin typeface="Times New Roman"/>
                <a:cs typeface="Times New Roman"/>
              </a:rPr>
              <a:t>Santa </a:t>
            </a:r>
            <a:r>
              <a:rPr sz="1900" spc="15" dirty="0" smtClean="0">
                <a:solidFill>
                  <a:srgbClr val="757575"/>
                </a:solidFill>
                <a:latin typeface="Times New Roman"/>
                <a:cs typeface="Times New Roman"/>
              </a:rPr>
              <a:t>Barbara</a:t>
            </a:r>
          </a:p>
        </p:txBody>
      </p:sp>
      <p:sp>
        <p:nvSpPr>
          <p:cNvPr id="13" name="object 13"/>
          <p:cNvSpPr/>
          <p:nvPr/>
        </p:nvSpPr>
        <p:spPr>
          <a:xfrm>
            <a:off x="3303625" y="5978744"/>
            <a:ext cx="3911638" cy="676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 txBox="1">
            <a:spLocks/>
          </p:cNvSpPr>
          <p:nvPr/>
        </p:nvSpPr>
        <p:spPr>
          <a:xfrm>
            <a:off x="101599" y="1031583"/>
            <a:ext cx="9531921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900" b="0" i="0">
                <a:solidFill>
                  <a:srgbClr val="262626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 algn="ctr">
              <a:spcBef>
                <a:spcPts val="105"/>
              </a:spcBef>
            </a:pPr>
            <a:r>
              <a:rPr lang="en-CA" sz="3500" spc="-5" dirty="0" smtClean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Where’s the bear? – Automatic Wildlife Image Processing Using </a:t>
            </a:r>
            <a:r>
              <a:rPr lang="en-CA" sz="3500" spc="-5" dirty="0" err="1" smtClean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IoT</a:t>
            </a:r>
            <a:r>
              <a:rPr lang="en-CA" sz="3500" spc="-5" dirty="0" smtClean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 and Edge Cloud Systems</a:t>
            </a:r>
            <a:endParaRPr lang="en-CA" sz="3500" dirty="0">
              <a:solidFill>
                <a:schemeClr val="tx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5" name="object 12"/>
          <p:cNvSpPr txBox="1"/>
          <p:nvPr/>
        </p:nvSpPr>
        <p:spPr>
          <a:xfrm>
            <a:off x="533401" y="4800600"/>
            <a:ext cx="6834262" cy="486672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15"/>
              </a:spcBef>
            </a:pPr>
            <a:r>
              <a:rPr lang="en-CA" sz="2400" b="1" dirty="0" smtClean="0">
                <a:solidFill>
                  <a:schemeClr val="tx2">
                    <a:lumMod val="75000"/>
                  </a:schemeClr>
                </a:solidFill>
                <a:latin typeface="Tekton Pro Ext" pitchFamily="34" charset="0"/>
                <a:cs typeface="Times New Roman"/>
              </a:rPr>
              <a:t>Presented by: </a:t>
            </a:r>
            <a:r>
              <a:rPr lang="en-CA" sz="2400" b="1" dirty="0" err="1" smtClean="0">
                <a:solidFill>
                  <a:schemeClr val="tx2">
                    <a:lumMod val="75000"/>
                  </a:schemeClr>
                </a:solidFill>
                <a:latin typeface="Tekton Pro Ext" pitchFamily="34" charset="0"/>
                <a:cs typeface="Times New Roman"/>
              </a:rPr>
              <a:t>Arjun</a:t>
            </a:r>
            <a:r>
              <a:rPr lang="en-CA" sz="2400" b="1" dirty="0" smtClean="0">
                <a:solidFill>
                  <a:schemeClr val="tx2">
                    <a:lumMod val="75000"/>
                  </a:schemeClr>
                </a:solidFill>
                <a:latin typeface="Tekton Pro Ext" pitchFamily="34" charset="0"/>
                <a:cs typeface="Times New Roman"/>
              </a:rPr>
              <a:t> Prakash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Tekton Pro Ext" pitchFamily="34" charset="0"/>
              <a:cs typeface="Times New Roman"/>
            </a:endParaRPr>
          </a:p>
        </p:txBody>
      </p:sp>
      <p:sp>
        <p:nvSpPr>
          <p:cNvPr id="18" name="object 12"/>
          <p:cNvSpPr txBox="1"/>
          <p:nvPr/>
        </p:nvSpPr>
        <p:spPr>
          <a:xfrm>
            <a:off x="381000" y="2485872"/>
            <a:ext cx="6986663" cy="486672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15"/>
              </a:spcBef>
            </a:pPr>
            <a:r>
              <a:rPr lang="en-CA" sz="2400" spc="15" dirty="0" smtClean="0">
                <a:solidFill>
                  <a:srgbClr val="757575"/>
                </a:solidFill>
                <a:latin typeface="Times New Roman"/>
                <a:cs typeface="Times New Roman"/>
              </a:rPr>
              <a:t>IotDI’17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06705" y="3796017"/>
            <a:ext cx="1121936" cy="579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737" y="1239301"/>
            <a:ext cx="830135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Challenges </a:t>
            </a:r>
            <a:r>
              <a:rPr dirty="0"/>
              <a:t>With </a:t>
            </a:r>
            <a:r>
              <a:rPr spc="5" dirty="0"/>
              <a:t>IoT+Cloud for </a:t>
            </a:r>
            <a:r>
              <a:rPr dirty="0"/>
              <a:t>Wildlife Monitoring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9195" y="2090495"/>
            <a:ext cx="8268478" cy="147155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4950" indent="-222250">
              <a:lnSpc>
                <a:spcPct val="100000"/>
              </a:lnSpc>
              <a:spcBef>
                <a:spcPts val="13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Enormous numbers </a:t>
            </a: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of images (size </a:t>
            </a: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and</a:t>
            </a:r>
            <a:r>
              <a:rPr sz="2300" spc="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3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count)</a:t>
            </a:r>
            <a:endParaRPr lang="en-CA" sz="2300" dirty="0">
              <a:latin typeface="Trebuchet MS"/>
              <a:cs typeface="Trebuchet MS"/>
            </a:endParaRPr>
          </a:p>
          <a:p>
            <a:pPr marL="234950" indent="-222250">
              <a:lnSpc>
                <a:spcPct val="100000"/>
              </a:lnSpc>
              <a:spcBef>
                <a:spcPts val="13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Cameras limited storage &amp; processing </a:t>
            </a:r>
            <a:r>
              <a:rPr sz="23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power</a:t>
            </a:r>
            <a:endParaRPr lang="en-CA" sz="2300" spc="15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34950" indent="-222250">
              <a:lnSpc>
                <a:spcPct val="100000"/>
              </a:lnSpc>
              <a:spcBef>
                <a:spcPts val="13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lang="en-CA" sz="23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Remote locations of Cameras: Very costly to upload images</a:t>
            </a:r>
          </a:p>
          <a:p>
            <a:pPr marL="234950" indent="-222250">
              <a:lnSpc>
                <a:spcPct val="100000"/>
              </a:lnSpc>
              <a:spcBef>
                <a:spcPts val="13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lang="en-CA" sz="23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Motion triggered cameras activated due to various factors.</a:t>
            </a:r>
            <a:endParaRPr lang="en-CA" sz="2300" spc="15" dirty="0">
              <a:solidFill>
                <a:srgbClr val="3F3F3F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0315" y="4548251"/>
            <a:ext cx="1320841" cy="1259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6038" y="4320209"/>
            <a:ext cx="2421331" cy="1487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65766" y="5395821"/>
            <a:ext cx="2779395" cy="8242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-635" algn="ctr">
              <a:lnSpc>
                <a:spcPct val="103099"/>
              </a:lnSpc>
              <a:spcBef>
                <a:spcPts val="70"/>
              </a:spcBef>
            </a:pPr>
            <a:r>
              <a:rPr sz="1700" spc="20" dirty="0">
                <a:solidFill>
                  <a:srgbClr val="666666"/>
                </a:solidFill>
                <a:latin typeface="Trebuchet MS"/>
                <a:cs typeface="Trebuchet MS"/>
              </a:rPr>
              <a:t>Low Bandwidth </a:t>
            </a:r>
            <a:r>
              <a:rPr sz="1700" spc="25" dirty="0">
                <a:solidFill>
                  <a:srgbClr val="666666"/>
                </a:solidFill>
                <a:latin typeface="Trebuchet MS"/>
                <a:cs typeface="Trebuchet MS"/>
              </a:rPr>
              <a:t>Network  </a:t>
            </a:r>
            <a:r>
              <a:rPr sz="1700" spc="20" dirty="0">
                <a:solidFill>
                  <a:srgbClr val="666666"/>
                </a:solidFill>
                <a:latin typeface="Trebuchet MS"/>
                <a:cs typeface="Trebuchet MS"/>
              </a:rPr>
              <a:t>Intermittent </a:t>
            </a: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connectivity,  </a:t>
            </a:r>
            <a:r>
              <a:rPr sz="1700" spc="20" dirty="0">
                <a:solidFill>
                  <a:srgbClr val="666666"/>
                </a:solidFill>
                <a:latin typeface="Trebuchet MS"/>
                <a:cs typeface="Trebuchet MS"/>
              </a:rPr>
              <a:t>shared, </a:t>
            </a:r>
            <a:r>
              <a:rPr sz="1700" spc="10" dirty="0">
                <a:solidFill>
                  <a:srgbClr val="666666"/>
                </a:solidFill>
                <a:latin typeface="Trebuchet MS"/>
                <a:cs typeface="Trebuchet MS"/>
              </a:rPr>
              <a:t>costly, </a:t>
            </a: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high</a:t>
            </a:r>
            <a:r>
              <a:rPr sz="1700" spc="-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700" spc="20" dirty="0">
                <a:solidFill>
                  <a:srgbClr val="666666"/>
                </a:solidFill>
                <a:latin typeface="Trebuchet MS"/>
                <a:cs typeface="Trebuchet MS"/>
              </a:rPr>
              <a:t>latency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14903" y="4932946"/>
            <a:ext cx="3597910" cy="490220"/>
          </a:xfrm>
          <a:custGeom>
            <a:avLst/>
            <a:gdLst/>
            <a:ahLst/>
            <a:cxnLst/>
            <a:rect l="l" t="t" r="r" b="b"/>
            <a:pathLst>
              <a:path w="3597909" h="490220">
                <a:moveTo>
                  <a:pt x="3314103" y="0"/>
                </a:moveTo>
                <a:lnTo>
                  <a:pt x="3314103" y="134162"/>
                </a:lnTo>
                <a:lnTo>
                  <a:pt x="0" y="134162"/>
                </a:lnTo>
                <a:lnTo>
                  <a:pt x="0" y="355574"/>
                </a:lnTo>
                <a:lnTo>
                  <a:pt x="3314103" y="355574"/>
                </a:lnTo>
                <a:lnTo>
                  <a:pt x="3314103" y="489737"/>
                </a:lnTo>
                <a:lnTo>
                  <a:pt x="3597338" y="244868"/>
                </a:lnTo>
                <a:lnTo>
                  <a:pt x="331410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65007" y="4320226"/>
            <a:ext cx="542074" cy="5427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5007" y="4932950"/>
            <a:ext cx="542074" cy="5427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5007" y="5545674"/>
            <a:ext cx="542074" cy="5427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88336" y="5001755"/>
            <a:ext cx="610518" cy="5427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3717" y="4997130"/>
            <a:ext cx="619760" cy="552450"/>
          </a:xfrm>
          <a:custGeom>
            <a:avLst/>
            <a:gdLst/>
            <a:ahLst/>
            <a:cxnLst/>
            <a:rect l="l" t="t" r="r" b="b"/>
            <a:pathLst>
              <a:path w="619759" h="552450">
                <a:moveTo>
                  <a:pt x="0" y="0"/>
                </a:moveTo>
                <a:lnTo>
                  <a:pt x="619756" y="0"/>
                </a:lnTo>
                <a:lnTo>
                  <a:pt x="619756" y="552004"/>
                </a:lnTo>
                <a:lnTo>
                  <a:pt x="0" y="552004"/>
                </a:lnTo>
                <a:lnTo>
                  <a:pt x="0" y="0"/>
                </a:lnTo>
                <a:close/>
              </a:path>
            </a:pathLst>
          </a:custGeom>
          <a:ln w="924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62328" y="5000866"/>
            <a:ext cx="610518" cy="5444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7709" y="4996241"/>
            <a:ext cx="619760" cy="554355"/>
          </a:xfrm>
          <a:custGeom>
            <a:avLst/>
            <a:gdLst/>
            <a:ahLst/>
            <a:cxnLst/>
            <a:rect l="l" t="t" r="r" b="b"/>
            <a:pathLst>
              <a:path w="619759" h="554354">
                <a:moveTo>
                  <a:pt x="0" y="0"/>
                </a:moveTo>
                <a:lnTo>
                  <a:pt x="619756" y="0"/>
                </a:lnTo>
                <a:lnTo>
                  <a:pt x="619756" y="553752"/>
                </a:lnTo>
                <a:lnTo>
                  <a:pt x="0" y="553752"/>
                </a:lnTo>
                <a:lnTo>
                  <a:pt x="0" y="0"/>
                </a:lnTo>
                <a:close/>
              </a:path>
            </a:pathLst>
          </a:custGeom>
          <a:ln w="924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66034" y="4600105"/>
            <a:ext cx="542084" cy="542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66034" y="5212820"/>
            <a:ext cx="542084" cy="5427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10917" y="4243387"/>
            <a:ext cx="354330" cy="563245"/>
          </a:xfrm>
          <a:custGeom>
            <a:avLst/>
            <a:gdLst/>
            <a:ahLst/>
            <a:cxnLst/>
            <a:rect l="l" t="t" r="r" b="b"/>
            <a:pathLst>
              <a:path w="354329" h="563245">
                <a:moveTo>
                  <a:pt x="15176" y="408470"/>
                </a:moveTo>
                <a:lnTo>
                  <a:pt x="0" y="562851"/>
                </a:lnTo>
                <a:lnTo>
                  <a:pt x="132461" y="482384"/>
                </a:lnTo>
                <a:lnTo>
                  <a:pt x="85547" y="452818"/>
                </a:lnTo>
                <a:lnTo>
                  <a:pt x="94840" y="438035"/>
                </a:lnTo>
                <a:lnTo>
                  <a:pt x="62090" y="438035"/>
                </a:lnTo>
                <a:lnTo>
                  <a:pt x="15176" y="408470"/>
                </a:lnTo>
                <a:close/>
              </a:path>
              <a:path w="354329" h="563245">
                <a:moveTo>
                  <a:pt x="353860" y="0"/>
                </a:moveTo>
                <a:lnTo>
                  <a:pt x="221386" y="80467"/>
                </a:lnTo>
                <a:lnTo>
                  <a:pt x="268300" y="110032"/>
                </a:lnTo>
                <a:lnTo>
                  <a:pt x="62090" y="438035"/>
                </a:lnTo>
                <a:lnTo>
                  <a:pt x="94840" y="438035"/>
                </a:lnTo>
                <a:lnTo>
                  <a:pt x="291757" y="124815"/>
                </a:lnTo>
                <a:lnTo>
                  <a:pt x="341590" y="124815"/>
                </a:lnTo>
                <a:lnTo>
                  <a:pt x="353860" y="0"/>
                </a:lnTo>
                <a:close/>
              </a:path>
              <a:path w="354329" h="563245">
                <a:moveTo>
                  <a:pt x="341590" y="124815"/>
                </a:moveTo>
                <a:lnTo>
                  <a:pt x="291757" y="124815"/>
                </a:lnTo>
                <a:lnTo>
                  <a:pt x="338683" y="154381"/>
                </a:lnTo>
                <a:lnTo>
                  <a:pt x="341590" y="124815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19505" y="4401921"/>
            <a:ext cx="673658" cy="7061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640703" y="4269951"/>
            <a:ext cx="659130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dirty="0">
                <a:solidFill>
                  <a:srgbClr val="666666"/>
                </a:solidFill>
                <a:latin typeface="Trebuchet MS"/>
                <a:cs typeface="Trebuchet MS"/>
              </a:rPr>
              <a:t>Training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84856" y="3572075"/>
            <a:ext cx="99885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Ecologists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83636" y="4503836"/>
            <a:ext cx="89852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b="1" spc="25" dirty="0">
                <a:solidFill>
                  <a:srgbClr val="666666"/>
                </a:solidFill>
                <a:latin typeface="Trebuchet MS"/>
                <a:cs typeface="Trebuchet MS"/>
              </a:rPr>
              <a:t>Labe</a:t>
            </a:r>
            <a:r>
              <a:rPr sz="1700" b="1" spc="5" dirty="0">
                <a:solidFill>
                  <a:srgbClr val="666666"/>
                </a:solidFill>
                <a:latin typeface="Trebuchet MS"/>
                <a:cs typeface="Trebuchet MS"/>
              </a:rPr>
              <a:t>l</a:t>
            </a:r>
            <a:r>
              <a:rPr sz="1700" b="1" spc="15" dirty="0">
                <a:solidFill>
                  <a:srgbClr val="666666"/>
                </a:solidFill>
                <a:latin typeface="Trebuchet MS"/>
                <a:cs typeface="Trebuchet MS"/>
              </a:rPr>
              <a:t>ing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08341" y="5840333"/>
            <a:ext cx="125920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Public</a:t>
            </a:r>
            <a:r>
              <a:rPr sz="17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Cloud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419802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737" y="1239301"/>
            <a:ext cx="4011929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Where's The </a:t>
            </a:r>
            <a:r>
              <a:rPr spc="5" dirty="0"/>
              <a:t>Bear</a:t>
            </a:r>
            <a:r>
              <a:rPr spc="-45" dirty="0"/>
              <a:t> </a:t>
            </a:r>
            <a:r>
              <a:rPr spc="5" dirty="0"/>
              <a:t>(WTB)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9195" y="1919968"/>
            <a:ext cx="7696200" cy="219483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4950" indent="-222250">
              <a:lnSpc>
                <a:spcPct val="100000"/>
              </a:lnSpc>
              <a:spcBef>
                <a:spcPts val="13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Multi-tier IoT</a:t>
            </a:r>
            <a:r>
              <a:rPr sz="23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system</a:t>
            </a:r>
            <a:endParaRPr sz="2300" dirty="0">
              <a:latin typeface="Trebuchet MS"/>
              <a:cs typeface="Trebuchet MS"/>
            </a:endParaRPr>
          </a:p>
          <a:p>
            <a:pPr marL="679450" lvl="1" indent="-222250">
              <a:lnSpc>
                <a:spcPct val="100000"/>
              </a:lnSpc>
              <a:spcBef>
                <a:spcPts val="40"/>
              </a:spcBef>
              <a:buClr>
                <a:srgbClr val="4285F4"/>
              </a:buClr>
              <a:buFont typeface="Times New Roman"/>
              <a:buChar char="•"/>
              <a:tabLst>
                <a:tab pos="678815" algn="l"/>
                <a:tab pos="679450" algn="l"/>
              </a:tabLst>
            </a:pPr>
            <a:r>
              <a:rPr lang="en-CA" sz="21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Perform classification near where the images are produced: </a:t>
            </a:r>
            <a:r>
              <a:rPr sz="21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Move </a:t>
            </a: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the </a:t>
            </a:r>
            <a:r>
              <a:rPr sz="2100" b="1" i="1" spc="15" dirty="0">
                <a:solidFill>
                  <a:srgbClr val="3F3F3F"/>
                </a:solidFill>
                <a:latin typeface="Trebuchet MS"/>
                <a:cs typeface="Trebuchet MS"/>
              </a:rPr>
              <a:t>code to the data (images)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not vice</a:t>
            </a:r>
            <a:r>
              <a:rPr sz="21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versa</a:t>
            </a:r>
            <a:endParaRPr sz="2100" dirty="0">
              <a:latin typeface="Trebuchet MS"/>
              <a:cs typeface="Trebuchet MS"/>
            </a:endParaRPr>
          </a:p>
          <a:p>
            <a:pPr marL="1123950" lvl="2" indent="-222250">
              <a:lnSpc>
                <a:spcPct val="100000"/>
              </a:lnSpc>
              <a:spcBef>
                <a:spcPts val="85"/>
              </a:spcBef>
              <a:buClr>
                <a:srgbClr val="4285F4"/>
              </a:buClr>
              <a:buFont typeface="Times New Roman"/>
              <a:buChar char="•"/>
              <a:tabLst>
                <a:tab pos="1123315" algn="l"/>
                <a:tab pos="1123950" algn="l"/>
              </a:tabLst>
            </a:pPr>
            <a:r>
              <a:rPr sz="1900" spc="15" dirty="0">
                <a:solidFill>
                  <a:srgbClr val="3F3F3F"/>
                </a:solidFill>
                <a:latin typeface="Trebuchet MS"/>
                <a:cs typeface="Trebuchet MS"/>
              </a:rPr>
              <a:t>Via </a:t>
            </a:r>
            <a:r>
              <a:rPr sz="1900" b="1" i="1" spc="20" dirty="0">
                <a:solidFill>
                  <a:srgbClr val="3F3F3F"/>
                </a:solidFill>
                <a:latin typeface="Trebuchet MS"/>
                <a:cs typeface="Trebuchet MS"/>
              </a:rPr>
              <a:t>Edge </a:t>
            </a:r>
            <a:r>
              <a:rPr sz="1900" b="1" i="1" spc="15" dirty="0">
                <a:solidFill>
                  <a:srgbClr val="3F3F3F"/>
                </a:solidFill>
                <a:latin typeface="Trebuchet MS"/>
                <a:cs typeface="Trebuchet MS"/>
              </a:rPr>
              <a:t>Clouds: </a:t>
            </a:r>
            <a:r>
              <a:rPr sz="1900" spc="15" dirty="0">
                <a:solidFill>
                  <a:srgbClr val="3F3F3F"/>
                </a:solidFill>
                <a:latin typeface="Trebuchet MS"/>
                <a:cs typeface="Trebuchet MS"/>
              </a:rPr>
              <a:t>robust, self-managing appliances,</a:t>
            </a:r>
            <a:r>
              <a:rPr sz="1900" spc="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9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on-site</a:t>
            </a:r>
            <a:endParaRPr lang="en-CA" sz="1900" dirty="0">
              <a:latin typeface="Trebuchet MS"/>
              <a:cs typeface="Trebuchet MS"/>
            </a:endParaRPr>
          </a:p>
          <a:p>
            <a:pPr marL="1123950" lvl="2" indent="-222250">
              <a:lnSpc>
                <a:spcPct val="100000"/>
              </a:lnSpc>
              <a:spcBef>
                <a:spcPts val="85"/>
              </a:spcBef>
              <a:buClr>
                <a:srgbClr val="4285F4"/>
              </a:buClr>
              <a:buFont typeface="Times New Roman"/>
              <a:buChar char="•"/>
              <a:tabLst>
                <a:tab pos="1123315" algn="l"/>
                <a:tab pos="1123950" algn="l"/>
              </a:tabLst>
            </a:pPr>
            <a:r>
              <a:rPr sz="1700" spc="20" dirty="0" smtClean="0">
                <a:solidFill>
                  <a:srgbClr val="3F3F3F"/>
                </a:solidFill>
                <a:latin typeface="Trebuchet MS"/>
                <a:cs typeface="Trebuchet MS"/>
              </a:rPr>
              <a:t>Low </a:t>
            </a:r>
            <a:r>
              <a:rPr sz="1700" spc="15" dirty="0">
                <a:solidFill>
                  <a:srgbClr val="3F3F3F"/>
                </a:solidFill>
                <a:latin typeface="Trebuchet MS"/>
                <a:cs typeface="Trebuchet MS"/>
              </a:rPr>
              <a:t>latency, </a:t>
            </a:r>
            <a:r>
              <a:rPr sz="1700" spc="20" dirty="0">
                <a:solidFill>
                  <a:srgbClr val="3F3F3F"/>
                </a:solidFill>
                <a:latin typeface="Trebuchet MS"/>
                <a:cs typeface="Trebuchet MS"/>
              </a:rPr>
              <a:t>high-bandwidth </a:t>
            </a:r>
            <a:r>
              <a:rPr sz="1700" spc="15" dirty="0">
                <a:solidFill>
                  <a:srgbClr val="3F3F3F"/>
                </a:solidFill>
                <a:latin typeface="Trebuchet MS"/>
                <a:cs typeface="Trebuchet MS"/>
              </a:rPr>
              <a:t>direct connectivity to</a:t>
            </a:r>
            <a:r>
              <a:rPr sz="1700" spc="8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00" spc="20" dirty="0" smtClean="0">
                <a:solidFill>
                  <a:srgbClr val="3F3F3F"/>
                </a:solidFill>
                <a:latin typeface="Trebuchet MS"/>
                <a:cs typeface="Trebuchet MS"/>
              </a:rPr>
              <a:t>cameras</a:t>
            </a:r>
            <a:endParaRPr lang="en-CA" sz="1700" dirty="0">
              <a:latin typeface="Trebuchet MS"/>
              <a:cs typeface="Trebuchet MS"/>
            </a:endParaRPr>
          </a:p>
          <a:p>
            <a:pPr marL="1123950" lvl="2" indent="-222250">
              <a:lnSpc>
                <a:spcPct val="100000"/>
              </a:lnSpc>
              <a:spcBef>
                <a:spcPts val="85"/>
              </a:spcBef>
              <a:buClr>
                <a:srgbClr val="4285F4"/>
              </a:buClr>
              <a:buFont typeface="Times New Roman"/>
              <a:buChar char="•"/>
              <a:tabLst>
                <a:tab pos="1123315" algn="l"/>
                <a:tab pos="1123950" algn="l"/>
              </a:tabLst>
            </a:pPr>
            <a:r>
              <a:rPr sz="17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Local </a:t>
            </a:r>
            <a:r>
              <a:rPr sz="1700" spc="20" dirty="0">
                <a:solidFill>
                  <a:srgbClr val="3F3F3F"/>
                </a:solidFill>
                <a:latin typeface="Trebuchet MS"/>
                <a:cs typeface="Trebuchet MS"/>
              </a:rPr>
              <a:t>image</a:t>
            </a:r>
            <a:r>
              <a:rPr sz="1700" spc="15" dirty="0">
                <a:solidFill>
                  <a:srgbClr val="3F3F3F"/>
                </a:solidFill>
                <a:latin typeface="Trebuchet MS"/>
                <a:cs typeface="Trebuchet MS"/>
              </a:rPr>
              <a:t> classification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16038" y="4489451"/>
            <a:ext cx="2421331" cy="1487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08341" y="6009575"/>
            <a:ext cx="125920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Public</a:t>
            </a:r>
            <a:r>
              <a:rPr sz="17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Cloud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31199" y="5102188"/>
            <a:ext cx="2161540" cy="490220"/>
          </a:xfrm>
          <a:custGeom>
            <a:avLst/>
            <a:gdLst/>
            <a:ahLst/>
            <a:cxnLst/>
            <a:rect l="l" t="t" r="r" b="b"/>
            <a:pathLst>
              <a:path w="2161540" h="490220">
                <a:moveTo>
                  <a:pt x="1878317" y="0"/>
                </a:moveTo>
                <a:lnTo>
                  <a:pt x="1878317" y="134162"/>
                </a:lnTo>
                <a:lnTo>
                  <a:pt x="0" y="134162"/>
                </a:lnTo>
                <a:lnTo>
                  <a:pt x="0" y="355574"/>
                </a:lnTo>
                <a:lnTo>
                  <a:pt x="1878317" y="355574"/>
                </a:lnTo>
                <a:lnTo>
                  <a:pt x="1878317" y="489737"/>
                </a:lnTo>
                <a:lnTo>
                  <a:pt x="2161540" y="244868"/>
                </a:lnTo>
                <a:lnTo>
                  <a:pt x="187831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0962" y="4489468"/>
            <a:ext cx="542084" cy="542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962" y="5102192"/>
            <a:ext cx="542084" cy="542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962" y="5714916"/>
            <a:ext cx="542084" cy="542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5636" y="5102188"/>
            <a:ext cx="1380490" cy="490220"/>
          </a:xfrm>
          <a:custGeom>
            <a:avLst/>
            <a:gdLst/>
            <a:ahLst/>
            <a:cxnLst/>
            <a:rect l="l" t="t" r="r" b="b"/>
            <a:pathLst>
              <a:path w="1380490" h="490220">
                <a:moveTo>
                  <a:pt x="1096695" y="0"/>
                </a:moveTo>
                <a:lnTo>
                  <a:pt x="1096695" y="134162"/>
                </a:lnTo>
                <a:lnTo>
                  <a:pt x="0" y="134162"/>
                </a:lnTo>
                <a:lnTo>
                  <a:pt x="0" y="355574"/>
                </a:lnTo>
                <a:lnTo>
                  <a:pt x="1096695" y="355574"/>
                </a:lnTo>
                <a:lnTo>
                  <a:pt x="1096695" y="489737"/>
                </a:lnTo>
                <a:lnTo>
                  <a:pt x="1379918" y="244868"/>
                </a:lnTo>
                <a:lnTo>
                  <a:pt x="10966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99368" y="4548303"/>
            <a:ext cx="1474800" cy="1487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4490" y="4922496"/>
            <a:ext cx="441232" cy="554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74654" y="5161209"/>
            <a:ext cx="1148435" cy="737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45380" y="5059656"/>
            <a:ext cx="593140" cy="360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87913" y="6009575"/>
            <a:ext cx="170243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20" dirty="0">
                <a:solidFill>
                  <a:srgbClr val="666666"/>
                </a:solidFill>
                <a:latin typeface="Trebuchet MS"/>
                <a:cs typeface="Trebuchet MS"/>
              </a:rPr>
              <a:t>UCSB Edge</a:t>
            </a:r>
            <a:r>
              <a:rPr sz="17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Cloud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31861" y="4784860"/>
            <a:ext cx="610514" cy="542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1874" y="5464237"/>
            <a:ext cx="610514" cy="5445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57269" y="4349789"/>
            <a:ext cx="673665" cy="7061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28659" y="4606465"/>
            <a:ext cx="1682750" cy="14008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114"/>
              </a:spcBef>
            </a:pPr>
            <a:r>
              <a:rPr sz="1350" dirty="0">
                <a:solidFill>
                  <a:srgbClr val="222222"/>
                </a:solidFill>
                <a:latin typeface="Trebuchet MS"/>
                <a:cs typeface="Trebuchet MS"/>
              </a:rPr>
              <a:t>Limited</a:t>
            </a:r>
            <a:r>
              <a:rPr sz="1350" spc="-5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222222"/>
                </a:solidFill>
                <a:latin typeface="Trebuchet MS"/>
                <a:cs typeface="Trebuchet MS"/>
              </a:rPr>
              <a:t>resources</a:t>
            </a:r>
            <a:endParaRPr sz="1350">
              <a:latin typeface="Trebuchet MS"/>
              <a:cs typeface="Trebuchet MS"/>
            </a:endParaRPr>
          </a:p>
          <a:p>
            <a:pPr marL="617220" marR="5080" indent="21590">
              <a:lnSpc>
                <a:spcPts val="1670"/>
              </a:lnSpc>
              <a:spcBef>
                <a:spcPts val="30"/>
              </a:spcBef>
            </a:pPr>
            <a:r>
              <a:rPr sz="1350" spc="5" dirty="0">
                <a:solidFill>
                  <a:srgbClr val="222222"/>
                </a:solidFill>
                <a:latin typeface="Trebuchet MS"/>
                <a:cs typeface="Trebuchet MS"/>
              </a:rPr>
              <a:t>= can</a:t>
            </a:r>
            <a:r>
              <a:rPr sz="1350" spc="-5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spc="-5" dirty="0">
                <a:solidFill>
                  <a:srgbClr val="222222"/>
                </a:solidFill>
                <a:latin typeface="Trebuchet MS"/>
                <a:cs typeface="Trebuchet MS"/>
              </a:rPr>
              <a:t>classify  </a:t>
            </a:r>
            <a:r>
              <a:rPr sz="1350" dirty="0">
                <a:solidFill>
                  <a:srgbClr val="222222"/>
                </a:solidFill>
                <a:latin typeface="Trebuchet MS"/>
                <a:cs typeface="Trebuchet MS"/>
              </a:rPr>
              <a:t>but not</a:t>
            </a:r>
            <a:r>
              <a:rPr sz="1350" spc="-85" dirty="0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222222"/>
                </a:solidFill>
                <a:latin typeface="Trebuchet MS"/>
                <a:cs typeface="Trebuchet MS"/>
              </a:rPr>
              <a:t>train!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84455" indent="151765">
              <a:lnSpc>
                <a:spcPct val="100899"/>
              </a:lnSpc>
            </a:pPr>
            <a:r>
              <a:rPr sz="1350" dirty="0">
                <a:solidFill>
                  <a:srgbClr val="666666"/>
                </a:solidFill>
                <a:latin typeface="Trebuchet MS"/>
                <a:cs typeface="Trebuchet MS"/>
              </a:rPr>
              <a:t>High Bandwidth,  </a:t>
            </a:r>
            <a:r>
              <a:rPr sz="1350" spc="5" dirty="0">
                <a:solidFill>
                  <a:srgbClr val="666666"/>
                </a:solidFill>
                <a:latin typeface="Trebuchet MS"/>
                <a:cs typeface="Trebuchet MS"/>
              </a:rPr>
              <a:t>low </a:t>
            </a:r>
            <a:r>
              <a:rPr sz="1350" dirty="0">
                <a:solidFill>
                  <a:srgbClr val="666666"/>
                </a:solidFill>
                <a:latin typeface="Trebuchet MS"/>
                <a:cs typeface="Trebuchet MS"/>
              </a:rPr>
              <a:t>latency</a:t>
            </a:r>
            <a:r>
              <a:rPr sz="135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350" dirty="0">
                <a:solidFill>
                  <a:srgbClr val="666666"/>
                </a:solidFill>
                <a:latin typeface="Trebuchet MS"/>
                <a:cs typeface="Trebuchet MS"/>
              </a:rPr>
              <a:t>network</a:t>
            </a:r>
            <a:endParaRPr sz="135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 txBox="1">
            <a:spLocks noGrp="1"/>
          </p:cNvSpPr>
          <p:nvPr>
            <p:ph type="title"/>
          </p:nvPr>
        </p:nvSpPr>
        <p:spPr>
          <a:xfrm>
            <a:off x="480695" y="838200"/>
            <a:ext cx="31769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A" dirty="0" smtClean="0"/>
              <a:t>Edge Cloud</a:t>
            </a:r>
            <a:endParaRPr dirty="0"/>
          </a:p>
        </p:txBody>
      </p:sp>
      <p:sp>
        <p:nvSpPr>
          <p:cNvPr id="10" name="object 8"/>
          <p:cNvSpPr txBox="1"/>
          <p:nvPr/>
        </p:nvSpPr>
        <p:spPr>
          <a:xfrm>
            <a:off x="381000" y="1600200"/>
            <a:ext cx="4482465" cy="488992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r>
              <a:rPr lang="en-CA" sz="2100" spc="10" dirty="0">
                <a:solidFill>
                  <a:srgbClr val="3F3F3F"/>
                </a:solidFill>
                <a:latin typeface="Trebuchet MS"/>
                <a:cs typeface="Trebuchet MS"/>
              </a:rPr>
              <a:t>Extract images with animals</a:t>
            </a: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endParaRPr lang="en-CA" sz="2100" b="1" u="sng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r>
              <a:rPr lang="en-CA"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Scaled down version of AWS public cloud infrastructure: Eucalyptus</a:t>
            </a: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endParaRPr lang="en-CA" sz="21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r>
              <a:rPr lang="en-CA"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Automatic configuration</a:t>
            </a: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endParaRPr lang="en-CA" sz="21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r>
              <a:rPr lang="en-CA"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Transfer empty images to public cloud</a:t>
            </a: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endParaRPr lang="en-CA" sz="2100" b="1" u="sng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endParaRPr lang="en-CA" sz="21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endParaRPr lang="en-CA" sz="21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43" y="609600"/>
            <a:ext cx="4774657" cy="268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www.cs.ucsb.edu/~ckrintz/website-support/images/ed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144" y="3579892"/>
            <a:ext cx="4810846" cy="258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3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090" y="1239301"/>
            <a:ext cx="89319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WTB: </a:t>
            </a:r>
            <a:r>
              <a:rPr sz="2900" dirty="0">
                <a:solidFill>
                  <a:srgbClr val="262626"/>
                </a:solidFill>
                <a:latin typeface="Trebuchet MS"/>
                <a:cs typeface="Trebuchet MS"/>
              </a:rPr>
              <a:t>Train </a:t>
            </a: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Model </a:t>
            </a:r>
            <a:r>
              <a:rPr sz="2900" dirty="0">
                <a:solidFill>
                  <a:srgbClr val="262626"/>
                </a:solidFill>
                <a:latin typeface="Trebuchet MS"/>
                <a:cs typeface="Trebuchet MS"/>
              </a:rPr>
              <a:t>In Public </a:t>
            </a: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Cloud </a:t>
            </a:r>
            <a:r>
              <a:rPr sz="2900" dirty="0">
                <a:solidFill>
                  <a:srgbClr val="262626"/>
                </a:solidFill>
                <a:latin typeface="Trebuchet MS"/>
                <a:cs typeface="Trebuchet MS"/>
              </a:rPr>
              <a:t>Using "Fake"</a:t>
            </a:r>
            <a:r>
              <a:rPr sz="2900" spc="30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Images</a:t>
            </a:r>
            <a:endParaRPr sz="29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0139" y="5249187"/>
            <a:ext cx="2406650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250" spc="5" dirty="0">
                <a:solidFill>
                  <a:srgbClr val="666666"/>
                </a:solidFill>
                <a:latin typeface="Arial"/>
                <a:cs typeface="Arial"/>
              </a:rPr>
              <a:t>Transmit a few "empty"</a:t>
            </a:r>
            <a:r>
              <a:rPr sz="125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50" spc="5" dirty="0">
                <a:solidFill>
                  <a:srgbClr val="666666"/>
                </a:solidFill>
                <a:latin typeface="Arial"/>
                <a:cs typeface="Arial"/>
              </a:rPr>
              <a:t>images</a:t>
            </a:r>
            <a:endParaRPr sz="125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50" b="1" spc="5" dirty="0">
                <a:solidFill>
                  <a:srgbClr val="666666"/>
                </a:solidFill>
                <a:latin typeface="Arial"/>
                <a:cs typeface="Arial"/>
              </a:rPr>
              <a:t>from edge to public </a:t>
            </a:r>
            <a:r>
              <a:rPr sz="1250" spc="5" dirty="0">
                <a:solidFill>
                  <a:srgbClr val="666666"/>
                </a:solidFill>
                <a:latin typeface="Arial"/>
                <a:cs typeface="Arial"/>
              </a:rPr>
              <a:t>cloud</a:t>
            </a:r>
            <a:r>
              <a:rPr sz="1250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666666"/>
                </a:solidFill>
                <a:latin typeface="Arial"/>
                <a:cs typeface="Arial"/>
              </a:rPr>
              <a:t>(fast!)</a:t>
            </a:r>
            <a:endParaRPr sz="12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8416" y="5743028"/>
            <a:ext cx="646531" cy="397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53241" y="5906299"/>
            <a:ext cx="368935" cy="131445"/>
          </a:xfrm>
          <a:custGeom>
            <a:avLst/>
            <a:gdLst/>
            <a:ahLst/>
            <a:cxnLst/>
            <a:rect l="l" t="t" r="r" b="b"/>
            <a:pathLst>
              <a:path w="368935" h="131445">
                <a:moveTo>
                  <a:pt x="292874" y="0"/>
                </a:moveTo>
                <a:lnTo>
                  <a:pt x="292874" y="35915"/>
                </a:lnTo>
                <a:lnTo>
                  <a:pt x="0" y="35915"/>
                </a:lnTo>
                <a:lnTo>
                  <a:pt x="0" y="95173"/>
                </a:lnTo>
                <a:lnTo>
                  <a:pt x="292874" y="95173"/>
                </a:lnTo>
                <a:lnTo>
                  <a:pt x="292874" y="131089"/>
                </a:lnTo>
                <a:lnTo>
                  <a:pt x="368693" y="65544"/>
                </a:lnTo>
                <a:lnTo>
                  <a:pt x="29287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16424" y="5758879"/>
            <a:ext cx="393844" cy="397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31144" y="5858802"/>
            <a:ext cx="117830" cy="148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63236" y="5922555"/>
            <a:ext cx="306689" cy="197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35538" y="5895441"/>
            <a:ext cx="158394" cy="96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34065" y="3660140"/>
            <a:ext cx="1552575" cy="397510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125730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990"/>
              </a:spcBef>
            </a:pPr>
            <a:r>
              <a:rPr sz="950" b="1" spc="10" dirty="0">
                <a:solidFill>
                  <a:srgbClr val="FFFFFF"/>
                </a:solidFill>
                <a:latin typeface="Arial"/>
                <a:cs typeface="Arial"/>
              </a:rPr>
              <a:t>Empty</a:t>
            </a:r>
            <a:r>
              <a:rPr sz="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b="1" spc="5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9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8164" y="1918017"/>
            <a:ext cx="1678939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15" dirty="0">
                <a:solidFill>
                  <a:srgbClr val="666666"/>
                </a:solidFill>
                <a:latin typeface="Trebuchet MS"/>
                <a:cs typeface="Trebuchet MS"/>
              </a:rPr>
              <a:t>Public</a:t>
            </a:r>
            <a:r>
              <a:rPr sz="23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666666"/>
                </a:solidFill>
                <a:latin typeface="Trebuchet MS"/>
                <a:cs typeface="Trebuchet MS"/>
              </a:rPr>
              <a:t>Cloud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1174750" y="3124200"/>
            <a:ext cx="2406650" cy="99963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lang="en-CA" sz="3200" dirty="0" smtClean="0">
                <a:latin typeface="Arial"/>
                <a:cs typeface="Arial"/>
              </a:rPr>
              <a:t>Why Fake Images?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3" name="object 3"/>
          <p:cNvSpPr txBox="1"/>
          <p:nvPr/>
        </p:nvSpPr>
        <p:spPr>
          <a:xfrm>
            <a:off x="6553200" y="3124200"/>
            <a:ext cx="2667000" cy="99963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lang="en-CA" sz="3200" dirty="0" smtClean="0">
                <a:latin typeface="Arial"/>
                <a:cs typeface="Arial"/>
              </a:rPr>
              <a:t>What are Fake Images?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34065" y="2534843"/>
            <a:ext cx="1552193" cy="1227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4065" y="3967340"/>
            <a:ext cx="1552193" cy="11647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0738" y="1239301"/>
            <a:ext cx="89319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WTB: </a:t>
            </a:r>
            <a:r>
              <a:rPr dirty="0"/>
              <a:t>Train </a:t>
            </a:r>
            <a:r>
              <a:rPr spc="5" dirty="0"/>
              <a:t>Model </a:t>
            </a:r>
            <a:r>
              <a:rPr dirty="0"/>
              <a:t>In Public </a:t>
            </a:r>
            <a:r>
              <a:rPr spc="5" dirty="0"/>
              <a:t>Cloud </a:t>
            </a:r>
            <a:r>
              <a:rPr dirty="0"/>
              <a:t>Using "Fake"</a:t>
            </a:r>
            <a:r>
              <a:rPr spc="30" dirty="0"/>
              <a:t> </a:t>
            </a:r>
            <a:r>
              <a:rPr spc="5" dirty="0"/>
              <a:t>Images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10139" y="5249187"/>
            <a:ext cx="2406650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250" spc="5" dirty="0">
                <a:solidFill>
                  <a:srgbClr val="666666"/>
                </a:solidFill>
                <a:latin typeface="Arial"/>
                <a:cs typeface="Arial"/>
              </a:rPr>
              <a:t>Transmit a few "empty"</a:t>
            </a:r>
            <a:r>
              <a:rPr sz="1250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50" spc="5" dirty="0">
                <a:solidFill>
                  <a:srgbClr val="666666"/>
                </a:solidFill>
                <a:latin typeface="Arial"/>
                <a:cs typeface="Arial"/>
              </a:rPr>
              <a:t>images</a:t>
            </a:r>
            <a:endParaRPr sz="1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50" b="1" spc="5" dirty="0">
                <a:solidFill>
                  <a:srgbClr val="666666"/>
                </a:solidFill>
                <a:latin typeface="Arial"/>
                <a:cs typeface="Arial"/>
              </a:rPr>
              <a:t>from edge to public </a:t>
            </a:r>
            <a:r>
              <a:rPr sz="1250" spc="5" dirty="0">
                <a:solidFill>
                  <a:srgbClr val="666666"/>
                </a:solidFill>
                <a:latin typeface="Arial"/>
                <a:cs typeface="Arial"/>
              </a:rPr>
              <a:t>cloud</a:t>
            </a:r>
            <a:r>
              <a:rPr sz="1250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666666"/>
                </a:solidFill>
                <a:latin typeface="Arial"/>
                <a:cs typeface="Arial"/>
              </a:rPr>
              <a:t>(fast!)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8416" y="5743028"/>
            <a:ext cx="646531" cy="397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53241" y="5906299"/>
            <a:ext cx="368935" cy="131445"/>
          </a:xfrm>
          <a:custGeom>
            <a:avLst/>
            <a:gdLst/>
            <a:ahLst/>
            <a:cxnLst/>
            <a:rect l="l" t="t" r="r" b="b"/>
            <a:pathLst>
              <a:path w="368935" h="131445">
                <a:moveTo>
                  <a:pt x="292874" y="0"/>
                </a:moveTo>
                <a:lnTo>
                  <a:pt x="292874" y="35915"/>
                </a:lnTo>
                <a:lnTo>
                  <a:pt x="0" y="35915"/>
                </a:lnTo>
                <a:lnTo>
                  <a:pt x="0" y="95173"/>
                </a:lnTo>
                <a:lnTo>
                  <a:pt x="292874" y="95173"/>
                </a:lnTo>
                <a:lnTo>
                  <a:pt x="292874" y="131089"/>
                </a:lnTo>
                <a:lnTo>
                  <a:pt x="368693" y="65544"/>
                </a:lnTo>
                <a:lnTo>
                  <a:pt x="29287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16424" y="5758879"/>
            <a:ext cx="393844" cy="3971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1144" y="5858802"/>
            <a:ext cx="117830" cy="148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63236" y="5922555"/>
            <a:ext cx="306689" cy="197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35538" y="5895441"/>
            <a:ext cx="158394" cy="96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34065" y="3660140"/>
            <a:ext cx="1552575" cy="397510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125730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990"/>
              </a:spcBef>
            </a:pPr>
            <a:r>
              <a:rPr sz="950" b="1" spc="10" dirty="0">
                <a:solidFill>
                  <a:srgbClr val="FFFFFF"/>
                </a:solidFill>
                <a:latin typeface="Arial"/>
                <a:cs typeface="Arial"/>
              </a:rPr>
              <a:t>Empty</a:t>
            </a:r>
            <a:r>
              <a:rPr sz="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b="1" spc="5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4867" y="2929864"/>
            <a:ext cx="1654145" cy="20635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6308" y="3475216"/>
            <a:ext cx="1173341" cy="9388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25646" y="3597618"/>
            <a:ext cx="29527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15" dirty="0">
                <a:solidFill>
                  <a:srgbClr val="666666"/>
                </a:solidFill>
                <a:latin typeface="Arial"/>
                <a:cs typeface="Arial"/>
              </a:rPr>
              <a:t>+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8360" y="5152297"/>
            <a:ext cx="1194435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Google</a:t>
            </a:r>
            <a:r>
              <a:rPr sz="1350" spc="-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666666"/>
                </a:solidFill>
                <a:latin typeface="Arial"/>
                <a:cs typeface="Arial"/>
              </a:rPr>
              <a:t>Images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17202" y="2800879"/>
            <a:ext cx="925830" cy="649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899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Subtract  </a:t>
            </a:r>
            <a:r>
              <a:rPr sz="1350" spc="-5" dirty="0">
                <a:solidFill>
                  <a:srgbClr val="666666"/>
                </a:solidFill>
                <a:latin typeface="Arial"/>
                <a:cs typeface="Arial"/>
              </a:rPr>
              <a:t>ba</a:t>
            </a: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ck</a:t>
            </a:r>
            <a:r>
              <a:rPr sz="1350" spc="-5" dirty="0">
                <a:solidFill>
                  <a:srgbClr val="666666"/>
                </a:solidFill>
                <a:latin typeface="Arial"/>
                <a:cs typeface="Arial"/>
              </a:rPr>
              <a:t>ground  </a:t>
            </a: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(OpenCV)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22932" y="3660140"/>
            <a:ext cx="617855" cy="490220"/>
          </a:xfrm>
          <a:custGeom>
            <a:avLst/>
            <a:gdLst/>
            <a:ahLst/>
            <a:cxnLst/>
            <a:rect l="l" t="t" r="r" b="b"/>
            <a:pathLst>
              <a:path w="617855" h="490220">
                <a:moveTo>
                  <a:pt x="334276" y="0"/>
                </a:moveTo>
                <a:lnTo>
                  <a:pt x="334276" y="136728"/>
                </a:lnTo>
                <a:lnTo>
                  <a:pt x="0" y="136728"/>
                </a:lnTo>
                <a:lnTo>
                  <a:pt x="0" y="352996"/>
                </a:lnTo>
                <a:lnTo>
                  <a:pt x="334276" y="352996"/>
                </a:lnTo>
                <a:lnTo>
                  <a:pt x="334276" y="489724"/>
                </a:lnTo>
                <a:lnTo>
                  <a:pt x="617499" y="244856"/>
                </a:lnTo>
                <a:lnTo>
                  <a:pt x="33427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92328" y="2539758"/>
            <a:ext cx="1654619" cy="11630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2328" y="3990060"/>
            <a:ext cx="1654619" cy="11420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892328" y="3660140"/>
            <a:ext cx="1654810" cy="397510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125730" rIns="0" bIns="0" rtlCol="0">
            <a:spAutoFit/>
          </a:bodyPr>
          <a:lstStyle/>
          <a:p>
            <a:pPr marL="353060">
              <a:lnSpc>
                <a:spcPct val="100000"/>
              </a:lnSpc>
              <a:spcBef>
                <a:spcPts val="990"/>
              </a:spcBef>
            </a:pPr>
            <a:r>
              <a:rPr sz="950" b="1" spc="10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sz="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b="1" spc="5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80544" y="2903816"/>
            <a:ext cx="617855" cy="490220"/>
          </a:xfrm>
          <a:custGeom>
            <a:avLst/>
            <a:gdLst/>
            <a:ahLst/>
            <a:cxnLst/>
            <a:rect l="l" t="t" r="r" b="b"/>
            <a:pathLst>
              <a:path w="617854" h="490220">
                <a:moveTo>
                  <a:pt x="334263" y="0"/>
                </a:moveTo>
                <a:lnTo>
                  <a:pt x="334263" y="136728"/>
                </a:lnTo>
                <a:lnTo>
                  <a:pt x="0" y="136728"/>
                </a:lnTo>
                <a:lnTo>
                  <a:pt x="0" y="352996"/>
                </a:lnTo>
                <a:lnTo>
                  <a:pt x="334263" y="352996"/>
                </a:lnTo>
                <a:lnTo>
                  <a:pt x="334263" y="489724"/>
                </a:lnTo>
                <a:lnTo>
                  <a:pt x="617499" y="244856"/>
                </a:lnTo>
                <a:lnTo>
                  <a:pt x="3342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80544" y="4316221"/>
            <a:ext cx="617855" cy="490220"/>
          </a:xfrm>
          <a:custGeom>
            <a:avLst/>
            <a:gdLst/>
            <a:ahLst/>
            <a:cxnLst/>
            <a:rect l="l" t="t" r="r" b="b"/>
            <a:pathLst>
              <a:path w="617854" h="490220">
                <a:moveTo>
                  <a:pt x="334263" y="0"/>
                </a:moveTo>
                <a:lnTo>
                  <a:pt x="334263" y="136728"/>
                </a:lnTo>
                <a:lnTo>
                  <a:pt x="0" y="136728"/>
                </a:lnTo>
                <a:lnTo>
                  <a:pt x="0" y="352996"/>
                </a:lnTo>
                <a:lnTo>
                  <a:pt x="334263" y="352996"/>
                </a:lnTo>
                <a:lnTo>
                  <a:pt x="334263" y="489724"/>
                </a:lnTo>
                <a:lnTo>
                  <a:pt x="617499" y="244868"/>
                </a:lnTo>
                <a:lnTo>
                  <a:pt x="3342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895185" y="1823893"/>
            <a:ext cx="1653539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Produce many</a:t>
            </a:r>
            <a:r>
              <a:rPr sz="1350" spc="-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1000s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04443" y="2031564"/>
            <a:ext cx="1635760" cy="44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899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of labeled training  images</a:t>
            </a:r>
            <a:r>
              <a:rPr sz="1350" spc="-6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automatically</a:t>
            </a:r>
            <a:endParaRPr sz="13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18164" y="1918017"/>
            <a:ext cx="1678939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15" dirty="0">
                <a:solidFill>
                  <a:srgbClr val="666666"/>
                </a:solidFill>
                <a:latin typeface="Trebuchet MS"/>
                <a:cs typeface="Trebuchet MS"/>
              </a:rPr>
              <a:t>Public</a:t>
            </a:r>
            <a:r>
              <a:rPr sz="23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666666"/>
                </a:solidFill>
                <a:latin typeface="Trebuchet MS"/>
                <a:cs typeface="Trebuchet MS"/>
              </a:rPr>
              <a:t>Cloud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34065" y="2534843"/>
            <a:ext cx="1552193" cy="12276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4065" y="3967340"/>
            <a:ext cx="1552193" cy="11647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0738" y="1239301"/>
            <a:ext cx="89319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WTB: </a:t>
            </a:r>
            <a:r>
              <a:rPr dirty="0"/>
              <a:t>Train </a:t>
            </a:r>
            <a:r>
              <a:rPr spc="5" dirty="0"/>
              <a:t>Model </a:t>
            </a:r>
            <a:r>
              <a:rPr dirty="0"/>
              <a:t>In Public </a:t>
            </a:r>
            <a:r>
              <a:rPr spc="5" dirty="0"/>
              <a:t>Cloud </a:t>
            </a:r>
            <a:r>
              <a:rPr dirty="0"/>
              <a:t>Using "Fake"</a:t>
            </a:r>
            <a:r>
              <a:rPr spc="30" dirty="0"/>
              <a:t> </a:t>
            </a:r>
            <a:r>
              <a:rPr spc="5" dirty="0"/>
              <a:t>Images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21805" y="5249187"/>
            <a:ext cx="2002789" cy="409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250" b="1" spc="5" dirty="0">
                <a:solidFill>
                  <a:srgbClr val="666666"/>
                </a:solidFill>
                <a:latin typeface="Arial"/>
                <a:cs typeface="Arial"/>
              </a:rPr>
              <a:t>Transmit </a:t>
            </a:r>
            <a:r>
              <a:rPr sz="1250" dirty="0">
                <a:solidFill>
                  <a:srgbClr val="666666"/>
                </a:solidFill>
                <a:latin typeface="Arial"/>
                <a:cs typeface="Arial"/>
              </a:rPr>
              <a:t>(tiny) </a:t>
            </a:r>
            <a:r>
              <a:rPr sz="1250" spc="5" dirty="0">
                <a:solidFill>
                  <a:srgbClr val="666666"/>
                </a:solidFill>
                <a:latin typeface="Arial"/>
                <a:cs typeface="Arial"/>
              </a:rPr>
              <a:t>model</a:t>
            </a:r>
            <a:r>
              <a:rPr sz="1250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50" b="1" spc="5" dirty="0">
                <a:solidFill>
                  <a:srgbClr val="666666"/>
                </a:solidFill>
                <a:latin typeface="Arial"/>
                <a:cs typeface="Arial"/>
              </a:rPr>
              <a:t>back</a:t>
            </a:r>
            <a:endParaRPr sz="1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50" spc="5" dirty="0">
                <a:solidFill>
                  <a:srgbClr val="666666"/>
                </a:solidFill>
                <a:latin typeface="Arial"/>
                <a:cs typeface="Arial"/>
              </a:rPr>
              <a:t>to edge </a:t>
            </a:r>
            <a:r>
              <a:rPr sz="1250" dirty="0">
                <a:solidFill>
                  <a:srgbClr val="666666"/>
                </a:solidFill>
                <a:latin typeface="Arial"/>
                <a:cs typeface="Arial"/>
              </a:rPr>
              <a:t>cloud</a:t>
            </a:r>
            <a:r>
              <a:rPr sz="1250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50" spc="5" dirty="0">
                <a:solidFill>
                  <a:srgbClr val="666666"/>
                </a:solidFill>
                <a:latin typeface="Arial"/>
                <a:cs typeface="Arial"/>
              </a:rPr>
              <a:t>(fast!)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77898" y="5743028"/>
            <a:ext cx="646531" cy="397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62710" y="5906299"/>
            <a:ext cx="368935" cy="131445"/>
          </a:xfrm>
          <a:custGeom>
            <a:avLst/>
            <a:gdLst/>
            <a:ahLst/>
            <a:cxnLst/>
            <a:rect l="l" t="t" r="r" b="b"/>
            <a:pathLst>
              <a:path w="368934" h="131445">
                <a:moveTo>
                  <a:pt x="292887" y="0"/>
                </a:moveTo>
                <a:lnTo>
                  <a:pt x="292887" y="35915"/>
                </a:lnTo>
                <a:lnTo>
                  <a:pt x="0" y="35915"/>
                </a:lnTo>
                <a:lnTo>
                  <a:pt x="0" y="95173"/>
                </a:lnTo>
                <a:lnTo>
                  <a:pt x="292887" y="95173"/>
                </a:lnTo>
                <a:lnTo>
                  <a:pt x="292887" y="131089"/>
                </a:lnTo>
                <a:lnTo>
                  <a:pt x="368706" y="65544"/>
                </a:lnTo>
                <a:lnTo>
                  <a:pt x="29288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5906" y="5758879"/>
            <a:ext cx="393844" cy="3971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40626" y="5858802"/>
            <a:ext cx="117830" cy="148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2718" y="5922555"/>
            <a:ext cx="306689" cy="197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45019" y="5895441"/>
            <a:ext cx="158394" cy="96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34065" y="3660140"/>
            <a:ext cx="1552575" cy="397510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125730" rIns="0" bIns="0" rtlCol="0">
            <a:spAutoFit/>
          </a:bodyPr>
          <a:lstStyle/>
          <a:p>
            <a:pPr marL="360680">
              <a:lnSpc>
                <a:spcPct val="100000"/>
              </a:lnSpc>
              <a:spcBef>
                <a:spcPts val="990"/>
              </a:spcBef>
            </a:pPr>
            <a:r>
              <a:rPr sz="950" b="1" spc="10" dirty="0">
                <a:solidFill>
                  <a:srgbClr val="FFFFFF"/>
                </a:solidFill>
                <a:latin typeface="Arial"/>
                <a:cs typeface="Arial"/>
              </a:rPr>
              <a:t>Empty</a:t>
            </a:r>
            <a:r>
              <a:rPr sz="9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b="1" spc="5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4867" y="2929864"/>
            <a:ext cx="1654145" cy="20635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76308" y="3475216"/>
            <a:ext cx="1173341" cy="9388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25646" y="3597618"/>
            <a:ext cx="295275" cy="57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600" spc="15" dirty="0">
                <a:solidFill>
                  <a:srgbClr val="666666"/>
                </a:solidFill>
                <a:latin typeface="Arial"/>
                <a:cs typeface="Arial"/>
              </a:rPr>
              <a:t>+</a:t>
            </a:r>
            <a:endParaRPr sz="3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8360" y="5152297"/>
            <a:ext cx="1194435" cy="23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Google</a:t>
            </a:r>
            <a:r>
              <a:rPr sz="1350" spc="-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666666"/>
                </a:solidFill>
                <a:latin typeface="Arial"/>
                <a:cs typeface="Arial"/>
              </a:rPr>
              <a:t>Images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17202" y="2800879"/>
            <a:ext cx="925830" cy="649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899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Subtract  </a:t>
            </a:r>
            <a:r>
              <a:rPr sz="1350" spc="-5" dirty="0">
                <a:solidFill>
                  <a:srgbClr val="666666"/>
                </a:solidFill>
                <a:latin typeface="Arial"/>
                <a:cs typeface="Arial"/>
              </a:rPr>
              <a:t>ba</a:t>
            </a: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ck</a:t>
            </a:r>
            <a:r>
              <a:rPr sz="1350" spc="-5" dirty="0">
                <a:solidFill>
                  <a:srgbClr val="666666"/>
                </a:solidFill>
                <a:latin typeface="Arial"/>
                <a:cs typeface="Arial"/>
              </a:rPr>
              <a:t>ground  </a:t>
            </a: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(OpenCV)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22932" y="3660140"/>
            <a:ext cx="617855" cy="490220"/>
          </a:xfrm>
          <a:custGeom>
            <a:avLst/>
            <a:gdLst/>
            <a:ahLst/>
            <a:cxnLst/>
            <a:rect l="l" t="t" r="r" b="b"/>
            <a:pathLst>
              <a:path w="617855" h="490220">
                <a:moveTo>
                  <a:pt x="334276" y="0"/>
                </a:moveTo>
                <a:lnTo>
                  <a:pt x="334276" y="136728"/>
                </a:lnTo>
                <a:lnTo>
                  <a:pt x="0" y="136728"/>
                </a:lnTo>
                <a:lnTo>
                  <a:pt x="0" y="352996"/>
                </a:lnTo>
                <a:lnTo>
                  <a:pt x="334276" y="352996"/>
                </a:lnTo>
                <a:lnTo>
                  <a:pt x="334276" y="489724"/>
                </a:lnTo>
                <a:lnTo>
                  <a:pt x="617499" y="244856"/>
                </a:lnTo>
                <a:lnTo>
                  <a:pt x="334276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92328" y="2539758"/>
            <a:ext cx="1654619" cy="11630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2328" y="3990060"/>
            <a:ext cx="1654619" cy="114202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892328" y="3660140"/>
            <a:ext cx="1654810" cy="397510"/>
          </a:xfrm>
          <a:prstGeom prst="rect">
            <a:avLst/>
          </a:prstGeom>
          <a:solidFill>
            <a:srgbClr val="4285F4"/>
          </a:solidFill>
        </p:spPr>
        <p:txBody>
          <a:bodyPr vert="horz" wrap="square" lIns="0" tIns="125730" rIns="0" bIns="0" rtlCol="0">
            <a:spAutoFit/>
          </a:bodyPr>
          <a:lstStyle/>
          <a:p>
            <a:pPr marL="353060">
              <a:lnSpc>
                <a:spcPct val="100000"/>
              </a:lnSpc>
              <a:spcBef>
                <a:spcPts val="990"/>
              </a:spcBef>
            </a:pPr>
            <a:r>
              <a:rPr sz="950" b="1" spc="10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sz="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50" b="1" spc="5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80544" y="2903816"/>
            <a:ext cx="617855" cy="490220"/>
          </a:xfrm>
          <a:custGeom>
            <a:avLst/>
            <a:gdLst/>
            <a:ahLst/>
            <a:cxnLst/>
            <a:rect l="l" t="t" r="r" b="b"/>
            <a:pathLst>
              <a:path w="617854" h="490220">
                <a:moveTo>
                  <a:pt x="334263" y="0"/>
                </a:moveTo>
                <a:lnTo>
                  <a:pt x="334263" y="136728"/>
                </a:lnTo>
                <a:lnTo>
                  <a:pt x="0" y="136728"/>
                </a:lnTo>
                <a:lnTo>
                  <a:pt x="0" y="352996"/>
                </a:lnTo>
                <a:lnTo>
                  <a:pt x="334263" y="352996"/>
                </a:lnTo>
                <a:lnTo>
                  <a:pt x="334263" y="489724"/>
                </a:lnTo>
                <a:lnTo>
                  <a:pt x="617499" y="244856"/>
                </a:lnTo>
                <a:lnTo>
                  <a:pt x="3342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80544" y="4316221"/>
            <a:ext cx="617855" cy="490220"/>
          </a:xfrm>
          <a:custGeom>
            <a:avLst/>
            <a:gdLst/>
            <a:ahLst/>
            <a:cxnLst/>
            <a:rect l="l" t="t" r="r" b="b"/>
            <a:pathLst>
              <a:path w="617854" h="490220">
                <a:moveTo>
                  <a:pt x="334263" y="0"/>
                </a:moveTo>
                <a:lnTo>
                  <a:pt x="334263" y="136728"/>
                </a:lnTo>
                <a:lnTo>
                  <a:pt x="0" y="136728"/>
                </a:lnTo>
                <a:lnTo>
                  <a:pt x="0" y="352996"/>
                </a:lnTo>
                <a:lnTo>
                  <a:pt x="334263" y="352996"/>
                </a:lnTo>
                <a:lnTo>
                  <a:pt x="334263" y="489724"/>
                </a:lnTo>
                <a:lnTo>
                  <a:pt x="617499" y="244868"/>
                </a:lnTo>
                <a:lnTo>
                  <a:pt x="3342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978290" y="2794046"/>
            <a:ext cx="706120" cy="4464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17475" marR="5080" indent="-105410">
              <a:lnSpc>
                <a:spcPct val="103000"/>
              </a:lnSpc>
              <a:spcBef>
                <a:spcPts val="70"/>
              </a:spcBef>
            </a:pP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Train</a:t>
            </a:r>
            <a:r>
              <a:rPr sz="1350" spc="-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666666"/>
                </a:solidFill>
                <a:latin typeface="Arial"/>
                <a:cs typeface="Arial"/>
              </a:rPr>
              <a:t>the  model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97035" y="3526777"/>
            <a:ext cx="673658" cy="7061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96654" y="5216994"/>
            <a:ext cx="575945" cy="691515"/>
          </a:xfrm>
          <a:custGeom>
            <a:avLst/>
            <a:gdLst/>
            <a:ahLst/>
            <a:cxnLst/>
            <a:rect l="l" t="t" r="r" b="b"/>
            <a:pathLst>
              <a:path w="575945" h="691514">
                <a:moveTo>
                  <a:pt x="411035" y="0"/>
                </a:moveTo>
                <a:lnTo>
                  <a:pt x="95910" y="0"/>
                </a:lnTo>
                <a:lnTo>
                  <a:pt x="58576" y="7543"/>
                </a:lnTo>
                <a:lnTo>
                  <a:pt x="28090" y="28117"/>
                </a:lnTo>
                <a:lnTo>
                  <a:pt x="7536" y="58635"/>
                </a:lnTo>
                <a:lnTo>
                  <a:pt x="0" y="96011"/>
                </a:lnTo>
                <a:lnTo>
                  <a:pt x="0" y="691464"/>
                </a:lnTo>
                <a:lnTo>
                  <a:pt x="575411" y="691464"/>
                </a:lnTo>
                <a:lnTo>
                  <a:pt x="575411" y="164553"/>
                </a:lnTo>
                <a:lnTo>
                  <a:pt x="41103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165259" y="5402343"/>
            <a:ext cx="475615" cy="4248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3099"/>
              </a:lnSpc>
              <a:spcBef>
                <a:spcPts val="85"/>
              </a:spcBef>
            </a:pP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850" b="1" spc="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85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50" b="1" spc="5" dirty="0">
                <a:solidFill>
                  <a:srgbClr val="FFFFFF"/>
                </a:solidFill>
                <a:latin typeface="Arial"/>
                <a:cs typeface="Arial"/>
              </a:rPr>
              <a:t>e  learning 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8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089275" y="4434598"/>
            <a:ext cx="489584" cy="618490"/>
          </a:xfrm>
          <a:custGeom>
            <a:avLst/>
            <a:gdLst/>
            <a:ahLst/>
            <a:cxnLst/>
            <a:rect l="l" t="t" r="r" b="b"/>
            <a:pathLst>
              <a:path w="489584" h="618489">
                <a:moveTo>
                  <a:pt x="489178" y="334657"/>
                </a:moveTo>
                <a:lnTo>
                  <a:pt x="0" y="334657"/>
                </a:lnTo>
                <a:lnTo>
                  <a:pt x="244589" y="618210"/>
                </a:lnTo>
                <a:lnTo>
                  <a:pt x="489178" y="334657"/>
                </a:lnTo>
                <a:close/>
              </a:path>
              <a:path w="489584" h="618489">
                <a:moveTo>
                  <a:pt x="352602" y="0"/>
                </a:moveTo>
                <a:lnTo>
                  <a:pt x="136575" y="0"/>
                </a:lnTo>
                <a:lnTo>
                  <a:pt x="136575" y="334657"/>
                </a:lnTo>
                <a:lnTo>
                  <a:pt x="352602" y="334657"/>
                </a:lnTo>
                <a:lnTo>
                  <a:pt x="35260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7552" y="3211029"/>
            <a:ext cx="429259" cy="366395"/>
          </a:xfrm>
          <a:custGeom>
            <a:avLst/>
            <a:gdLst/>
            <a:ahLst/>
            <a:cxnLst/>
            <a:rect l="l" t="t" r="r" b="b"/>
            <a:pathLst>
              <a:path w="429259" h="366395">
                <a:moveTo>
                  <a:pt x="95745" y="0"/>
                </a:moveTo>
                <a:lnTo>
                  <a:pt x="0" y="133413"/>
                </a:lnTo>
                <a:lnTo>
                  <a:pt x="206336" y="281825"/>
                </a:lnTo>
                <a:lnTo>
                  <a:pt x="145808" y="366166"/>
                </a:lnTo>
                <a:lnTo>
                  <a:pt x="428929" y="340779"/>
                </a:lnTo>
                <a:lnTo>
                  <a:pt x="382817" y="148412"/>
                </a:lnTo>
                <a:lnTo>
                  <a:pt x="302069" y="148412"/>
                </a:lnTo>
                <a:lnTo>
                  <a:pt x="95745" y="0"/>
                </a:lnTo>
                <a:close/>
              </a:path>
              <a:path w="429259" h="366395">
                <a:moveTo>
                  <a:pt x="362597" y="64058"/>
                </a:moveTo>
                <a:lnTo>
                  <a:pt x="302069" y="148412"/>
                </a:lnTo>
                <a:lnTo>
                  <a:pt x="382817" y="148412"/>
                </a:lnTo>
                <a:lnTo>
                  <a:pt x="362597" y="6405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22068" y="4179354"/>
            <a:ext cx="389890" cy="390525"/>
          </a:xfrm>
          <a:custGeom>
            <a:avLst/>
            <a:gdLst/>
            <a:ahLst/>
            <a:cxnLst/>
            <a:rect l="l" t="t" r="r" b="b"/>
            <a:pathLst>
              <a:path w="389890" h="390525">
                <a:moveTo>
                  <a:pt x="389877" y="0"/>
                </a:moveTo>
                <a:lnTo>
                  <a:pt x="106502" y="20612"/>
                </a:lnTo>
                <a:lnTo>
                  <a:pt x="179781" y="94068"/>
                </a:lnTo>
                <a:lnTo>
                  <a:pt x="0" y="273850"/>
                </a:lnTo>
                <a:lnTo>
                  <a:pt x="115912" y="390016"/>
                </a:lnTo>
                <a:lnTo>
                  <a:pt x="295694" y="210235"/>
                </a:lnTo>
                <a:lnTo>
                  <a:pt x="374385" y="210235"/>
                </a:lnTo>
                <a:lnTo>
                  <a:pt x="389877" y="0"/>
                </a:lnTo>
                <a:close/>
              </a:path>
              <a:path w="389890" h="390525">
                <a:moveTo>
                  <a:pt x="374385" y="210235"/>
                </a:moveTo>
                <a:lnTo>
                  <a:pt x="295694" y="210235"/>
                </a:lnTo>
                <a:lnTo>
                  <a:pt x="368973" y="283679"/>
                </a:lnTo>
                <a:lnTo>
                  <a:pt x="374385" y="210235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22665" y="3694010"/>
            <a:ext cx="391795" cy="372110"/>
          </a:xfrm>
          <a:custGeom>
            <a:avLst/>
            <a:gdLst/>
            <a:ahLst/>
            <a:cxnLst/>
            <a:rect l="l" t="t" r="r" b="b"/>
            <a:pathLst>
              <a:path w="391795" h="372110">
                <a:moveTo>
                  <a:pt x="139" y="103657"/>
                </a:moveTo>
                <a:lnTo>
                  <a:pt x="0" y="267817"/>
                </a:lnTo>
                <a:lnTo>
                  <a:pt x="176695" y="267957"/>
                </a:lnTo>
                <a:lnTo>
                  <a:pt x="176618" y="371741"/>
                </a:lnTo>
                <a:lnTo>
                  <a:pt x="391756" y="186042"/>
                </a:lnTo>
                <a:lnTo>
                  <a:pt x="296778" y="103797"/>
                </a:lnTo>
                <a:lnTo>
                  <a:pt x="176834" y="103797"/>
                </a:lnTo>
                <a:lnTo>
                  <a:pt x="139" y="103657"/>
                </a:lnTo>
                <a:close/>
              </a:path>
              <a:path w="391795" h="372110">
                <a:moveTo>
                  <a:pt x="176910" y="0"/>
                </a:moveTo>
                <a:lnTo>
                  <a:pt x="176834" y="103797"/>
                </a:lnTo>
                <a:lnTo>
                  <a:pt x="296778" y="103797"/>
                </a:lnTo>
                <a:lnTo>
                  <a:pt x="17691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18164" y="1918017"/>
            <a:ext cx="1678939" cy="381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spc="15" dirty="0">
                <a:solidFill>
                  <a:srgbClr val="666666"/>
                </a:solidFill>
                <a:latin typeface="Trebuchet MS"/>
                <a:cs typeface="Trebuchet MS"/>
              </a:rPr>
              <a:t>Public</a:t>
            </a:r>
            <a:r>
              <a:rPr sz="23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666666"/>
                </a:solidFill>
                <a:latin typeface="Trebuchet MS"/>
                <a:cs typeface="Trebuchet MS"/>
              </a:rPr>
              <a:t>Cloud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737" y="1239301"/>
            <a:ext cx="4011929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Where's The </a:t>
            </a:r>
            <a:r>
              <a:rPr spc="5" dirty="0"/>
              <a:t>Bear</a:t>
            </a:r>
            <a:r>
              <a:rPr spc="-45" dirty="0"/>
              <a:t> </a:t>
            </a:r>
            <a:r>
              <a:rPr spc="5" dirty="0"/>
              <a:t>(WTB)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9195" y="2090495"/>
            <a:ext cx="7700645" cy="15405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4950" indent="-222250">
              <a:lnSpc>
                <a:spcPct val="100000"/>
              </a:lnSpc>
              <a:spcBef>
                <a:spcPts val="13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Multi-tier IoT</a:t>
            </a:r>
            <a:r>
              <a:rPr sz="23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system</a:t>
            </a:r>
            <a:endParaRPr sz="2300">
              <a:latin typeface="Trebuchet MS"/>
              <a:cs typeface="Trebuchet MS"/>
            </a:endParaRPr>
          </a:p>
          <a:p>
            <a:pPr marL="679450" lvl="1" indent="-222250">
              <a:lnSpc>
                <a:spcPct val="100000"/>
              </a:lnSpc>
              <a:spcBef>
                <a:spcPts val="40"/>
              </a:spcBef>
              <a:buClr>
                <a:srgbClr val="4285F4"/>
              </a:buClr>
              <a:buFont typeface="Times New Roman"/>
              <a:buChar char="•"/>
              <a:tabLst>
                <a:tab pos="678815" algn="l"/>
                <a:tab pos="679450" algn="l"/>
              </a:tabLst>
            </a:pP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Move the </a:t>
            </a:r>
            <a:r>
              <a:rPr sz="2100" b="1" i="1" spc="15" dirty="0">
                <a:solidFill>
                  <a:srgbClr val="3F3F3F"/>
                </a:solidFill>
                <a:latin typeface="Trebuchet MS"/>
                <a:cs typeface="Trebuchet MS"/>
              </a:rPr>
              <a:t>code to the data (images)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not vice</a:t>
            </a:r>
            <a:r>
              <a:rPr sz="21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versa</a:t>
            </a:r>
            <a:endParaRPr sz="2100">
              <a:latin typeface="Trebuchet MS"/>
              <a:cs typeface="Trebuchet MS"/>
            </a:endParaRPr>
          </a:p>
          <a:p>
            <a:pPr marL="1123950" lvl="2" indent="-222250">
              <a:lnSpc>
                <a:spcPct val="100000"/>
              </a:lnSpc>
              <a:spcBef>
                <a:spcPts val="85"/>
              </a:spcBef>
              <a:buClr>
                <a:srgbClr val="4285F4"/>
              </a:buClr>
              <a:buFont typeface="Times New Roman"/>
              <a:buChar char="•"/>
              <a:tabLst>
                <a:tab pos="1123315" algn="l"/>
                <a:tab pos="1123950" algn="l"/>
              </a:tabLst>
            </a:pPr>
            <a:r>
              <a:rPr sz="1900" spc="15" dirty="0">
                <a:solidFill>
                  <a:srgbClr val="3F3F3F"/>
                </a:solidFill>
                <a:latin typeface="Trebuchet MS"/>
                <a:cs typeface="Trebuchet MS"/>
              </a:rPr>
              <a:t>Via </a:t>
            </a:r>
            <a:r>
              <a:rPr sz="1900" b="1" i="1" spc="20" dirty="0">
                <a:solidFill>
                  <a:srgbClr val="3F3F3F"/>
                </a:solidFill>
                <a:latin typeface="Trebuchet MS"/>
                <a:cs typeface="Trebuchet MS"/>
              </a:rPr>
              <a:t>Edge </a:t>
            </a:r>
            <a:r>
              <a:rPr sz="1900" b="1" i="1" spc="15" dirty="0">
                <a:solidFill>
                  <a:srgbClr val="3F3F3F"/>
                </a:solidFill>
                <a:latin typeface="Trebuchet MS"/>
                <a:cs typeface="Trebuchet MS"/>
              </a:rPr>
              <a:t>Clouds: </a:t>
            </a:r>
            <a:r>
              <a:rPr sz="1900" spc="15" dirty="0">
                <a:solidFill>
                  <a:srgbClr val="3F3F3F"/>
                </a:solidFill>
                <a:latin typeface="Trebuchet MS"/>
                <a:cs typeface="Trebuchet MS"/>
              </a:rPr>
              <a:t>robust, self-managing appliances,</a:t>
            </a:r>
            <a:r>
              <a:rPr sz="1900" spc="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900" spc="15" dirty="0">
                <a:solidFill>
                  <a:srgbClr val="3F3F3F"/>
                </a:solidFill>
                <a:latin typeface="Trebuchet MS"/>
                <a:cs typeface="Trebuchet MS"/>
              </a:rPr>
              <a:t>on-site</a:t>
            </a:r>
            <a:endParaRPr sz="1900">
              <a:latin typeface="Trebuchet MS"/>
              <a:cs typeface="Trebuchet MS"/>
            </a:endParaRPr>
          </a:p>
          <a:p>
            <a:pPr marL="1568450" lvl="3" indent="-333375">
              <a:lnSpc>
                <a:spcPct val="100000"/>
              </a:lnSpc>
              <a:spcBef>
                <a:spcPts val="55"/>
              </a:spcBef>
              <a:buClr>
                <a:srgbClr val="4285F4"/>
              </a:buClr>
              <a:buFont typeface="Times New Roman"/>
              <a:buChar char="•"/>
              <a:tabLst>
                <a:tab pos="1567815" algn="l"/>
                <a:tab pos="1568450" algn="l"/>
              </a:tabLst>
            </a:pPr>
            <a:r>
              <a:rPr sz="1700" spc="20" dirty="0">
                <a:solidFill>
                  <a:srgbClr val="3F3F3F"/>
                </a:solidFill>
                <a:latin typeface="Trebuchet MS"/>
                <a:cs typeface="Trebuchet MS"/>
              </a:rPr>
              <a:t>Low </a:t>
            </a:r>
            <a:r>
              <a:rPr sz="1700" spc="15" dirty="0">
                <a:solidFill>
                  <a:srgbClr val="3F3F3F"/>
                </a:solidFill>
                <a:latin typeface="Trebuchet MS"/>
                <a:cs typeface="Trebuchet MS"/>
              </a:rPr>
              <a:t>latency, </a:t>
            </a:r>
            <a:r>
              <a:rPr sz="1700" spc="20" dirty="0">
                <a:solidFill>
                  <a:srgbClr val="3F3F3F"/>
                </a:solidFill>
                <a:latin typeface="Trebuchet MS"/>
                <a:cs typeface="Trebuchet MS"/>
              </a:rPr>
              <a:t>high-bandwidth </a:t>
            </a:r>
            <a:r>
              <a:rPr sz="1700" spc="15" dirty="0">
                <a:solidFill>
                  <a:srgbClr val="3F3F3F"/>
                </a:solidFill>
                <a:latin typeface="Trebuchet MS"/>
                <a:cs typeface="Trebuchet MS"/>
              </a:rPr>
              <a:t>direct connectivity to</a:t>
            </a:r>
            <a:r>
              <a:rPr sz="1700" spc="8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00" spc="20" dirty="0">
                <a:solidFill>
                  <a:srgbClr val="3F3F3F"/>
                </a:solidFill>
                <a:latin typeface="Trebuchet MS"/>
                <a:cs typeface="Trebuchet MS"/>
              </a:rPr>
              <a:t>cameras</a:t>
            </a:r>
            <a:endParaRPr sz="1700">
              <a:latin typeface="Trebuchet MS"/>
              <a:cs typeface="Trebuchet MS"/>
            </a:endParaRPr>
          </a:p>
          <a:p>
            <a:pPr marL="1568450" lvl="4" indent="-222250">
              <a:lnSpc>
                <a:spcPct val="100000"/>
              </a:lnSpc>
              <a:spcBef>
                <a:spcPts val="65"/>
              </a:spcBef>
              <a:buClr>
                <a:srgbClr val="4285F4"/>
              </a:buClr>
              <a:buFont typeface="Times New Roman"/>
              <a:buChar char="•"/>
              <a:tabLst>
                <a:tab pos="1567815" algn="l"/>
                <a:tab pos="1568450" algn="l"/>
              </a:tabLst>
            </a:pPr>
            <a:r>
              <a:rPr sz="1700" spc="15" dirty="0">
                <a:solidFill>
                  <a:srgbClr val="3F3F3F"/>
                </a:solidFill>
                <a:latin typeface="Trebuchet MS"/>
                <a:cs typeface="Trebuchet MS"/>
              </a:rPr>
              <a:t>Local </a:t>
            </a:r>
            <a:r>
              <a:rPr sz="1700" spc="20" dirty="0">
                <a:solidFill>
                  <a:srgbClr val="3F3F3F"/>
                </a:solidFill>
                <a:latin typeface="Trebuchet MS"/>
                <a:cs typeface="Trebuchet MS"/>
              </a:rPr>
              <a:t>image </a:t>
            </a:r>
            <a:r>
              <a:rPr sz="1700" spc="15" dirty="0">
                <a:solidFill>
                  <a:srgbClr val="3F3F3F"/>
                </a:solidFill>
                <a:latin typeface="Trebuchet MS"/>
                <a:cs typeface="Trebuchet MS"/>
              </a:rPr>
              <a:t>classification using </a:t>
            </a:r>
            <a:r>
              <a:rPr sz="1700" spc="25" dirty="0">
                <a:solidFill>
                  <a:srgbClr val="3F3F3F"/>
                </a:solidFill>
                <a:latin typeface="Trebuchet MS"/>
                <a:cs typeface="Trebuchet MS"/>
              </a:rPr>
              <a:t>model </a:t>
            </a:r>
            <a:r>
              <a:rPr sz="1700" spc="20" dirty="0">
                <a:solidFill>
                  <a:srgbClr val="3F3F3F"/>
                </a:solidFill>
                <a:latin typeface="Trebuchet MS"/>
                <a:cs typeface="Trebuchet MS"/>
              </a:rPr>
              <a:t>trained </a:t>
            </a:r>
            <a:r>
              <a:rPr sz="1700" spc="10" dirty="0">
                <a:solidFill>
                  <a:srgbClr val="3F3F3F"/>
                </a:solidFill>
                <a:latin typeface="Trebuchet MS"/>
                <a:cs typeface="Trebuchet MS"/>
              </a:rPr>
              <a:t>in </a:t>
            </a:r>
            <a:r>
              <a:rPr sz="1700" spc="15" dirty="0">
                <a:solidFill>
                  <a:srgbClr val="3F3F3F"/>
                </a:solidFill>
                <a:latin typeface="Trebuchet MS"/>
                <a:cs typeface="Trebuchet MS"/>
              </a:rPr>
              <a:t>public</a:t>
            </a:r>
            <a:r>
              <a:rPr sz="17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00" spc="15" dirty="0">
                <a:solidFill>
                  <a:srgbClr val="3F3F3F"/>
                </a:solidFill>
                <a:latin typeface="Trebuchet MS"/>
                <a:cs typeface="Trebuchet MS"/>
              </a:rPr>
              <a:t>cloud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16038" y="4320209"/>
            <a:ext cx="2421331" cy="1487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08341" y="5840333"/>
            <a:ext cx="125920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Public</a:t>
            </a:r>
            <a:r>
              <a:rPr sz="17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Cloud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31199" y="4932946"/>
            <a:ext cx="648970" cy="490220"/>
          </a:xfrm>
          <a:custGeom>
            <a:avLst/>
            <a:gdLst/>
            <a:ahLst/>
            <a:cxnLst/>
            <a:rect l="l" t="t" r="r" b="b"/>
            <a:pathLst>
              <a:path w="648969" h="490220">
                <a:moveTo>
                  <a:pt x="365404" y="0"/>
                </a:moveTo>
                <a:lnTo>
                  <a:pt x="365404" y="134162"/>
                </a:lnTo>
                <a:lnTo>
                  <a:pt x="0" y="134162"/>
                </a:lnTo>
                <a:lnTo>
                  <a:pt x="0" y="355574"/>
                </a:lnTo>
                <a:lnTo>
                  <a:pt x="365404" y="355574"/>
                </a:lnTo>
                <a:lnTo>
                  <a:pt x="365404" y="489737"/>
                </a:lnTo>
                <a:lnTo>
                  <a:pt x="648639" y="244868"/>
                </a:lnTo>
                <a:lnTo>
                  <a:pt x="36540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2704" y="4320226"/>
            <a:ext cx="542084" cy="542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2704" y="4932950"/>
            <a:ext cx="542084" cy="542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2704" y="5545674"/>
            <a:ext cx="542084" cy="542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49832" y="4600105"/>
            <a:ext cx="542074" cy="54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9832" y="5212820"/>
            <a:ext cx="542074" cy="542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3732" y="4721313"/>
            <a:ext cx="3002280" cy="490220"/>
          </a:xfrm>
          <a:custGeom>
            <a:avLst/>
            <a:gdLst/>
            <a:ahLst/>
            <a:cxnLst/>
            <a:rect l="l" t="t" r="r" b="b"/>
            <a:pathLst>
              <a:path w="3002279" h="490220">
                <a:moveTo>
                  <a:pt x="2718727" y="0"/>
                </a:moveTo>
                <a:lnTo>
                  <a:pt x="2718727" y="134162"/>
                </a:lnTo>
                <a:lnTo>
                  <a:pt x="0" y="134162"/>
                </a:lnTo>
                <a:lnTo>
                  <a:pt x="0" y="355574"/>
                </a:lnTo>
                <a:lnTo>
                  <a:pt x="2718727" y="355574"/>
                </a:lnTo>
                <a:lnTo>
                  <a:pt x="2718727" y="489737"/>
                </a:lnTo>
                <a:lnTo>
                  <a:pt x="3001949" y="244868"/>
                </a:lnTo>
                <a:lnTo>
                  <a:pt x="271872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78010" y="4379061"/>
            <a:ext cx="1474800" cy="1487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33132" y="4753254"/>
            <a:ext cx="441232" cy="554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53296" y="4991967"/>
            <a:ext cx="1148435" cy="737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24022" y="4890414"/>
            <a:ext cx="593140" cy="360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66555" y="5840333"/>
            <a:ext cx="1702435" cy="290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spc="20" dirty="0">
                <a:solidFill>
                  <a:srgbClr val="666666"/>
                </a:solidFill>
                <a:latin typeface="Trebuchet MS"/>
                <a:cs typeface="Trebuchet MS"/>
              </a:rPr>
              <a:t>UCSB Edge</a:t>
            </a:r>
            <a:r>
              <a:rPr sz="17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700" spc="15" dirty="0">
                <a:solidFill>
                  <a:srgbClr val="666666"/>
                </a:solidFill>
                <a:latin typeface="Trebuchet MS"/>
                <a:cs typeface="Trebuchet MS"/>
              </a:rPr>
              <a:t>Cloud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39818" y="5119573"/>
            <a:ext cx="3002280" cy="490220"/>
          </a:xfrm>
          <a:custGeom>
            <a:avLst/>
            <a:gdLst/>
            <a:ahLst/>
            <a:cxnLst/>
            <a:rect l="l" t="t" r="r" b="b"/>
            <a:pathLst>
              <a:path w="3002279" h="490220">
                <a:moveTo>
                  <a:pt x="283222" y="0"/>
                </a:moveTo>
                <a:lnTo>
                  <a:pt x="0" y="244868"/>
                </a:lnTo>
                <a:lnTo>
                  <a:pt x="283222" y="489724"/>
                </a:lnTo>
                <a:lnTo>
                  <a:pt x="283222" y="355561"/>
                </a:lnTo>
                <a:lnTo>
                  <a:pt x="3001949" y="355561"/>
                </a:lnTo>
                <a:lnTo>
                  <a:pt x="3001949" y="134162"/>
                </a:lnTo>
                <a:lnTo>
                  <a:pt x="283222" y="134162"/>
                </a:lnTo>
                <a:lnTo>
                  <a:pt x="28322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85231" y="5471274"/>
            <a:ext cx="575945" cy="691515"/>
          </a:xfrm>
          <a:custGeom>
            <a:avLst/>
            <a:gdLst/>
            <a:ahLst/>
            <a:cxnLst/>
            <a:rect l="l" t="t" r="r" b="b"/>
            <a:pathLst>
              <a:path w="575945" h="691514">
                <a:moveTo>
                  <a:pt x="411035" y="0"/>
                </a:moveTo>
                <a:lnTo>
                  <a:pt x="95897" y="0"/>
                </a:lnTo>
                <a:lnTo>
                  <a:pt x="58571" y="7545"/>
                </a:lnTo>
                <a:lnTo>
                  <a:pt x="28089" y="28122"/>
                </a:lnTo>
                <a:lnTo>
                  <a:pt x="7536" y="58641"/>
                </a:lnTo>
                <a:lnTo>
                  <a:pt x="0" y="96012"/>
                </a:lnTo>
                <a:lnTo>
                  <a:pt x="0" y="691464"/>
                </a:lnTo>
                <a:lnTo>
                  <a:pt x="575398" y="691464"/>
                </a:lnTo>
                <a:lnTo>
                  <a:pt x="575398" y="164553"/>
                </a:lnTo>
                <a:lnTo>
                  <a:pt x="411035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85231" y="5471274"/>
            <a:ext cx="575945" cy="691515"/>
          </a:xfrm>
          <a:custGeom>
            <a:avLst/>
            <a:gdLst/>
            <a:ahLst/>
            <a:cxnLst/>
            <a:rect l="l" t="t" r="r" b="b"/>
            <a:pathLst>
              <a:path w="575945" h="691514">
                <a:moveTo>
                  <a:pt x="95902" y="0"/>
                </a:moveTo>
                <a:lnTo>
                  <a:pt x="411035" y="0"/>
                </a:lnTo>
                <a:lnTo>
                  <a:pt x="575405" y="164558"/>
                </a:lnTo>
                <a:lnTo>
                  <a:pt x="575405" y="691463"/>
                </a:lnTo>
                <a:lnTo>
                  <a:pt x="0" y="691463"/>
                </a:lnTo>
                <a:lnTo>
                  <a:pt x="0" y="96012"/>
                </a:lnTo>
                <a:lnTo>
                  <a:pt x="7536" y="58640"/>
                </a:lnTo>
                <a:lnTo>
                  <a:pt x="28089" y="28121"/>
                </a:lnTo>
                <a:lnTo>
                  <a:pt x="58573" y="7545"/>
                </a:lnTo>
                <a:lnTo>
                  <a:pt x="95902" y="0"/>
                </a:lnTo>
                <a:close/>
              </a:path>
            </a:pathLst>
          </a:custGeom>
          <a:ln w="1540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453837" y="5656915"/>
            <a:ext cx="475615" cy="4248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3099"/>
              </a:lnSpc>
              <a:spcBef>
                <a:spcPts val="85"/>
              </a:spcBef>
            </a:pP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850" b="1" spc="5" dirty="0">
                <a:solidFill>
                  <a:srgbClr val="FFFFFF"/>
                </a:solidFill>
                <a:latin typeface="Arial"/>
                <a:cs typeface="Arial"/>
              </a:rPr>
              <a:t>ac</a:t>
            </a: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85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850" b="1" spc="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50" b="1" spc="5" dirty="0">
                <a:solidFill>
                  <a:srgbClr val="FFFFFF"/>
                </a:solidFill>
                <a:latin typeface="Arial"/>
                <a:cs typeface="Arial"/>
              </a:rPr>
              <a:t>e  learning  </a:t>
            </a:r>
            <a:r>
              <a:rPr sz="850" b="1" spc="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8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23002" y="4279315"/>
            <a:ext cx="691159" cy="5465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95252" y="4196438"/>
            <a:ext cx="691165" cy="5465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45159" y="4106557"/>
            <a:ext cx="673658" cy="7061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71590" y="4338537"/>
            <a:ext cx="1191895" cy="514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0"/>
              </a:spcBef>
            </a:pPr>
            <a:r>
              <a:rPr sz="1050" spc="5" dirty="0">
                <a:solidFill>
                  <a:srgbClr val="666666"/>
                </a:solidFill>
                <a:latin typeface="Trebuchet MS"/>
                <a:cs typeface="Trebuchet MS"/>
              </a:rPr>
              <a:t>Model </a:t>
            </a:r>
            <a:r>
              <a:rPr sz="1050" dirty="0">
                <a:solidFill>
                  <a:srgbClr val="666666"/>
                </a:solidFill>
                <a:latin typeface="Trebuchet MS"/>
                <a:cs typeface="Trebuchet MS"/>
              </a:rPr>
              <a:t>training  </a:t>
            </a:r>
            <a:r>
              <a:rPr sz="1050" spc="5" dirty="0">
                <a:solidFill>
                  <a:srgbClr val="666666"/>
                </a:solidFill>
                <a:latin typeface="Trebuchet MS"/>
                <a:cs typeface="Trebuchet MS"/>
              </a:rPr>
              <a:t>using "fake"</a:t>
            </a:r>
            <a:r>
              <a:rPr sz="105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050" spc="5" dirty="0">
                <a:solidFill>
                  <a:srgbClr val="666666"/>
                </a:solidFill>
                <a:latin typeface="Trebuchet MS"/>
                <a:cs typeface="Trebuchet MS"/>
              </a:rPr>
              <a:t>images  from</a:t>
            </a:r>
            <a:r>
              <a:rPr sz="10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050" spc="5" dirty="0">
                <a:solidFill>
                  <a:srgbClr val="666666"/>
                </a:solidFill>
                <a:latin typeface="Trebuchet MS"/>
                <a:cs typeface="Trebuchet MS"/>
              </a:rPr>
              <a:t>"empties"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18818" y="5060384"/>
            <a:ext cx="772020" cy="5427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14198" y="5055753"/>
            <a:ext cx="781685" cy="552450"/>
          </a:xfrm>
          <a:custGeom>
            <a:avLst/>
            <a:gdLst/>
            <a:ahLst/>
            <a:cxnLst/>
            <a:rect l="l" t="t" r="r" b="b"/>
            <a:pathLst>
              <a:path w="781684" h="552450">
                <a:moveTo>
                  <a:pt x="0" y="0"/>
                </a:moveTo>
                <a:lnTo>
                  <a:pt x="781261" y="0"/>
                </a:lnTo>
                <a:lnTo>
                  <a:pt x="781261" y="552004"/>
                </a:lnTo>
                <a:lnTo>
                  <a:pt x="0" y="552004"/>
                </a:lnTo>
                <a:lnTo>
                  <a:pt x="0" y="0"/>
                </a:lnTo>
                <a:close/>
              </a:path>
            </a:pathLst>
          </a:custGeom>
          <a:ln w="92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20240" y="4932953"/>
            <a:ext cx="772020" cy="5427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15620" y="4928321"/>
            <a:ext cx="781685" cy="552450"/>
          </a:xfrm>
          <a:custGeom>
            <a:avLst/>
            <a:gdLst/>
            <a:ahLst/>
            <a:cxnLst/>
            <a:rect l="l" t="t" r="r" b="b"/>
            <a:pathLst>
              <a:path w="781684" h="552450">
                <a:moveTo>
                  <a:pt x="0" y="0"/>
                </a:moveTo>
                <a:lnTo>
                  <a:pt x="781261" y="0"/>
                </a:lnTo>
                <a:lnTo>
                  <a:pt x="781261" y="552004"/>
                </a:lnTo>
                <a:lnTo>
                  <a:pt x="0" y="552004"/>
                </a:lnTo>
                <a:lnTo>
                  <a:pt x="0" y="0"/>
                </a:lnTo>
                <a:close/>
              </a:path>
            </a:pathLst>
          </a:custGeom>
          <a:ln w="92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249" y="4710957"/>
            <a:ext cx="648638" cy="9867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729" y="1239301"/>
            <a:ext cx="3850271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A" spc="5" dirty="0" smtClean="0"/>
              <a:t>Camera’s in Details</a:t>
            </a:r>
            <a:endParaRPr spc="5" dirty="0"/>
          </a:p>
        </p:txBody>
      </p:sp>
      <p:sp>
        <p:nvSpPr>
          <p:cNvPr id="6" name="object 6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Fig 24449 10.05 431 239 9919 5.61 Lisque 88183 24.41 290 219 14031 4.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8077200" cy="39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 flipV="1">
            <a:off x="940318" y="3944199"/>
            <a:ext cx="8356082" cy="431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abl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10452"/>
            <a:ext cx="3225609" cy="594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609600"/>
            <a:ext cx="6400800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A" spc="5" dirty="0" smtClean="0"/>
              <a:t>Classification by categorizing images:</a:t>
            </a:r>
            <a:endParaRPr spc="5" dirty="0"/>
          </a:p>
        </p:txBody>
      </p:sp>
      <p:sp>
        <p:nvSpPr>
          <p:cNvPr id="6" name="object 6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6" name="Picture 4" descr="Figure 6: Examples of Images Considered Other. Other images contain small birds and rodents. These images contain are not empty but animals not of interes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57" y="1447800"/>
            <a:ext cx="4429743" cy="504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9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0729" y="685800"/>
            <a:ext cx="13373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10" dirty="0">
                <a:solidFill>
                  <a:srgbClr val="262626"/>
                </a:solidFill>
                <a:latin typeface="Trebuchet MS"/>
                <a:cs typeface="Trebuchet MS"/>
              </a:rPr>
              <a:t>Re</a:t>
            </a: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sul</a:t>
            </a:r>
            <a:r>
              <a:rPr sz="2900" dirty="0">
                <a:solidFill>
                  <a:srgbClr val="262626"/>
                </a:solidFill>
                <a:latin typeface="Trebuchet MS"/>
                <a:cs typeface="Trebuchet MS"/>
              </a:rPr>
              <a:t>t</a:t>
            </a: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62626"/>
                </a:solidFill>
                <a:latin typeface="Trebuchet MS"/>
                <a:cs typeface="Trebuchet MS"/>
              </a:rPr>
              <a:t>:</a:t>
            </a:r>
            <a:endParaRPr sz="2900" dirty="0">
              <a:latin typeface="Trebuchet MS"/>
              <a:cs typeface="Trebuchet MS"/>
            </a:endParaRPr>
          </a:p>
        </p:txBody>
      </p:sp>
      <p:pic>
        <p:nvPicPr>
          <p:cNvPr id="4098" name="Picture 2" descr="Figure 10: Common Animal Classification Accuracy Across all Test images Using a TensorFlow Score ≥ 0.90 for Bear, Deer, Coyote, and Empty for 4890 Randomly Selected Imag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39" y="1423423"/>
            <a:ext cx="3962400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abl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40"/>
          <a:stretch/>
        </p:blipFill>
        <p:spPr bwMode="auto">
          <a:xfrm>
            <a:off x="914400" y="1219200"/>
            <a:ext cx="3564557" cy="46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91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822" y="198019"/>
            <a:ext cx="4683178" cy="446276"/>
          </a:xfrm>
        </p:spPr>
        <p:txBody>
          <a:bodyPr/>
          <a:lstStyle/>
          <a:p>
            <a:pPr algn="ctr"/>
            <a:r>
              <a:rPr lang="en-CA" dirty="0" smtClean="0"/>
              <a:t>What is Edge Cloud Systems</a:t>
            </a:r>
            <a:endParaRPr lang="en-CA" dirty="0"/>
          </a:p>
        </p:txBody>
      </p:sp>
      <p:pic>
        <p:nvPicPr>
          <p:cNvPr id="1026" name="Picture 2" descr="https://images.idgesg.net/images/article/2017/09/nw_how_edge_computing_works_diagram_1400x1717-100736111-or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6013"/>
            <a:ext cx="9067800" cy="657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1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685800"/>
            <a:ext cx="9407578" cy="446276"/>
          </a:xfrm>
        </p:spPr>
        <p:txBody>
          <a:bodyPr/>
          <a:lstStyle/>
          <a:p>
            <a:r>
              <a:rPr lang="en-CA" dirty="0" smtClean="0"/>
              <a:t>False Positive 	</a:t>
            </a:r>
            <a:r>
              <a:rPr lang="en-CA" dirty="0" smtClean="0"/>
              <a:t>  versus </a:t>
            </a:r>
            <a:r>
              <a:rPr lang="en-CA" dirty="0" smtClean="0"/>
              <a:t>	False Negatives</a:t>
            </a:r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5296"/>
            <a:ext cx="8115300" cy="526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7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0729" y="1239301"/>
            <a:ext cx="13373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10" dirty="0">
                <a:solidFill>
                  <a:srgbClr val="262626"/>
                </a:solidFill>
                <a:latin typeface="Trebuchet MS"/>
                <a:cs typeface="Trebuchet MS"/>
              </a:rPr>
              <a:t>Re</a:t>
            </a: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sul</a:t>
            </a:r>
            <a:r>
              <a:rPr sz="2900" dirty="0">
                <a:solidFill>
                  <a:srgbClr val="262626"/>
                </a:solidFill>
                <a:latin typeface="Trebuchet MS"/>
                <a:cs typeface="Trebuchet MS"/>
              </a:rPr>
              <a:t>t</a:t>
            </a: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262626"/>
                </a:solidFill>
                <a:latin typeface="Trebuchet MS"/>
                <a:cs typeface="Trebuchet MS"/>
              </a:rPr>
              <a:t>: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76095" y="1371600"/>
            <a:ext cx="2675255" cy="193230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6800" dirty="0">
                <a:solidFill>
                  <a:srgbClr val="4285F4"/>
                </a:solidFill>
                <a:latin typeface="Times New Roman"/>
                <a:cs typeface="Times New Roman"/>
              </a:rPr>
              <a:t>4890</a:t>
            </a:r>
            <a:endParaRPr sz="6800" dirty="0">
              <a:latin typeface="Times New Roman"/>
              <a:cs typeface="Times New Roman"/>
            </a:endParaRPr>
          </a:p>
          <a:p>
            <a:pPr marL="12700" marR="5080">
              <a:lnSpc>
                <a:spcPct val="101200"/>
              </a:lnSpc>
              <a:spcBef>
                <a:spcPts val="210"/>
              </a:spcBef>
            </a:pPr>
            <a:r>
              <a:rPr sz="2500" spc="10" dirty="0"/>
              <a:t>randomly</a:t>
            </a:r>
            <a:r>
              <a:rPr sz="2500" spc="-40" dirty="0"/>
              <a:t> </a:t>
            </a:r>
            <a:r>
              <a:rPr sz="2500" spc="5" dirty="0"/>
              <a:t>selected  images</a:t>
            </a:r>
            <a:endParaRPr sz="2500" dirty="0"/>
          </a:p>
        </p:txBody>
      </p:sp>
      <p:sp>
        <p:nvSpPr>
          <p:cNvPr id="5" name="object 5"/>
          <p:cNvSpPr txBox="1"/>
          <p:nvPr/>
        </p:nvSpPr>
        <p:spPr>
          <a:xfrm>
            <a:off x="6121349" y="1371600"/>
            <a:ext cx="2626360" cy="193230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6800" dirty="0">
                <a:solidFill>
                  <a:srgbClr val="4285F4"/>
                </a:solidFill>
                <a:latin typeface="Times New Roman"/>
                <a:cs typeface="Times New Roman"/>
              </a:rPr>
              <a:t>1473</a:t>
            </a:r>
            <a:endParaRPr sz="6800" dirty="0">
              <a:latin typeface="Times New Roman"/>
              <a:cs typeface="Times New Roman"/>
            </a:endParaRPr>
          </a:p>
          <a:p>
            <a:pPr marL="12700" marR="5080">
              <a:lnSpc>
                <a:spcPct val="101200"/>
              </a:lnSpc>
              <a:spcBef>
                <a:spcPts val="210"/>
              </a:spcBef>
            </a:pPr>
            <a:r>
              <a:rPr sz="2500" spc="5" dirty="0">
                <a:solidFill>
                  <a:srgbClr val="262626"/>
                </a:solidFill>
                <a:latin typeface="Trebuchet MS"/>
                <a:cs typeface="Trebuchet MS"/>
              </a:rPr>
              <a:t>images </a:t>
            </a:r>
            <a:r>
              <a:rPr sz="2500" spc="15" dirty="0">
                <a:solidFill>
                  <a:srgbClr val="262626"/>
                </a:solidFill>
                <a:latin typeface="Trebuchet MS"/>
                <a:cs typeface="Trebuchet MS"/>
              </a:rPr>
              <a:t>of</a:t>
            </a:r>
            <a:r>
              <a:rPr sz="2500" spc="-35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2500" spc="5" dirty="0">
                <a:solidFill>
                  <a:srgbClr val="262626"/>
                </a:solidFill>
                <a:latin typeface="Trebuchet MS"/>
                <a:cs typeface="Trebuchet MS"/>
              </a:rPr>
              <a:t>interest  transmitted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5831" y="1635032"/>
            <a:ext cx="826769" cy="8699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500" spc="15" dirty="0">
                <a:solidFill>
                  <a:srgbClr val="B7B7B7"/>
                </a:solidFill>
                <a:latin typeface="Times New Roman"/>
                <a:cs typeface="Times New Roman"/>
              </a:rPr>
              <a:t>v</a:t>
            </a:r>
            <a:r>
              <a:rPr sz="5500" spc="5" dirty="0">
                <a:solidFill>
                  <a:srgbClr val="B7B7B7"/>
                </a:solidFill>
                <a:latin typeface="Times New Roman"/>
                <a:cs typeface="Times New Roman"/>
              </a:rPr>
              <a:t>s.</a:t>
            </a:r>
            <a:endParaRPr sz="5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6095" y="3276600"/>
            <a:ext cx="6986905" cy="133369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2820670" algn="l"/>
                <a:tab pos="4357370" algn="l"/>
              </a:tabLst>
            </a:pPr>
            <a:r>
              <a:rPr sz="5500" spc="10" dirty="0">
                <a:solidFill>
                  <a:srgbClr val="4285F4"/>
                </a:solidFill>
                <a:latin typeface="Times New Roman"/>
                <a:cs typeface="Times New Roman"/>
              </a:rPr>
              <a:t>5.3</a:t>
            </a:r>
            <a:r>
              <a:rPr sz="5500" spc="2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5500" spc="10" dirty="0">
                <a:solidFill>
                  <a:srgbClr val="4285F4"/>
                </a:solidFill>
                <a:latin typeface="Times New Roman"/>
                <a:cs typeface="Times New Roman"/>
              </a:rPr>
              <a:t>hrs	</a:t>
            </a:r>
            <a:r>
              <a:rPr lang="en-CA" sz="5500" spc="10" dirty="0" smtClean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5500" spc="10" dirty="0" smtClean="0">
                <a:solidFill>
                  <a:srgbClr val="B7B7B7"/>
                </a:solidFill>
                <a:latin typeface="Times New Roman"/>
                <a:cs typeface="Times New Roman"/>
              </a:rPr>
              <a:t>vs</a:t>
            </a:r>
            <a:r>
              <a:rPr sz="5500" spc="10" dirty="0">
                <a:solidFill>
                  <a:srgbClr val="B7B7B7"/>
                </a:solidFill>
                <a:latin typeface="Times New Roman"/>
                <a:cs typeface="Times New Roman"/>
              </a:rPr>
              <a:t>.	</a:t>
            </a:r>
            <a:r>
              <a:rPr sz="5500" spc="10" dirty="0">
                <a:solidFill>
                  <a:srgbClr val="4285F4"/>
                </a:solidFill>
                <a:latin typeface="Times New Roman"/>
                <a:cs typeface="Times New Roman"/>
              </a:rPr>
              <a:t>1.6</a:t>
            </a:r>
            <a:r>
              <a:rPr sz="5500" dirty="0">
                <a:solidFill>
                  <a:srgbClr val="4285F4"/>
                </a:solidFill>
                <a:latin typeface="Times New Roman"/>
                <a:cs typeface="Times New Roman"/>
              </a:rPr>
              <a:t> </a:t>
            </a:r>
            <a:r>
              <a:rPr sz="5500" spc="10" dirty="0">
                <a:solidFill>
                  <a:srgbClr val="4285F4"/>
                </a:solidFill>
                <a:latin typeface="Times New Roman"/>
                <a:cs typeface="Times New Roman"/>
              </a:rPr>
              <a:t>hrs</a:t>
            </a:r>
            <a:endParaRPr sz="5500" dirty="0">
              <a:latin typeface="Times New Roman"/>
              <a:cs typeface="Times New Roman"/>
            </a:endParaRPr>
          </a:p>
          <a:p>
            <a:pPr marL="4357370">
              <a:lnSpc>
                <a:spcPct val="100000"/>
              </a:lnSpc>
              <a:spcBef>
                <a:spcPts val="1455"/>
              </a:spcBef>
            </a:pPr>
            <a:r>
              <a:rPr sz="1800" b="1" i="1" spc="20" dirty="0">
                <a:solidFill>
                  <a:srgbClr val="4285F4"/>
                </a:solidFill>
                <a:latin typeface="Trebuchet MS"/>
                <a:cs typeface="Trebuchet MS"/>
              </a:rPr>
              <a:t>Researcher time</a:t>
            </a:r>
            <a:r>
              <a:rPr sz="1800" b="1" i="1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b="1" i="1" spc="20" dirty="0">
                <a:solidFill>
                  <a:srgbClr val="4285F4"/>
                </a:solidFill>
                <a:latin typeface="Trebuchet MS"/>
                <a:cs typeface="Trebuchet MS"/>
              </a:rPr>
              <a:t>saved</a:t>
            </a:r>
            <a:r>
              <a:rPr sz="1800" b="1" i="1" spc="20" dirty="0" smtClean="0">
                <a:solidFill>
                  <a:srgbClr val="4285F4"/>
                </a:solidFill>
                <a:latin typeface="Trebuchet MS"/>
                <a:cs typeface="Trebuchet MS"/>
              </a:rPr>
              <a:t>!</a:t>
            </a:r>
            <a:endParaRPr sz="1800" dirty="0">
              <a:latin typeface="Trebuchet MS"/>
              <a:cs typeface="Trebuchet M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061" y="4648200"/>
            <a:ext cx="5814739" cy="161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3128" y="1239301"/>
            <a:ext cx="9031872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10" dirty="0" smtClean="0">
                <a:solidFill>
                  <a:srgbClr val="262626"/>
                </a:solidFill>
                <a:latin typeface="Trebuchet MS"/>
                <a:cs typeface="Trebuchet MS"/>
              </a:rPr>
              <a:t>Re</a:t>
            </a:r>
            <a:r>
              <a:rPr sz="2900" spc="5" dirty="0" smtClean="0">
                <a:solidFill>
                  <a:srgbClr val="262626"/>
                </a:solidFill>
                <a:latin typeface="Trebuchet MS"/>
                <a:cs typeface="Trebuchet MS"/>
              </a:rPr>
              <a:t>sul</a:t>
            </a:r>
            <a:r>
              <a:rPr sz="2900" dirty="0" smtClean="0">
                <a:solidFill>
                  <a:srgbClr val="262626"/>
                </a:solidFill>
                <a:latin typeface="Trebuchet MS"/>
                <a:cs typeface="Trebuchet MS"/>
              </a:rPr>
              <a:t>t</a:t>
            </a:r>
            <a:r>
              <a:rPr sz="2900" spc="5" dirty="0" smtClean="0">
                <a:solidFill>
                  <a:srgbClr val="262626"/>
                </a:solidFill>
                <a:latin typeface="Trebuchet MS"/>
                <a:cs typeface="Trebuchet MS"/>
              </a:rPr>
              <a:t>s</a:t>
            </a:r>
            <a:r>
              <a:rPr lang="en-CA" sz="2900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lang="en-CA" sz="2900" dirty="0" smtClean="0">
                <a:solidFill>
                  <a:srgbClr val="262626"/>
                </a:solidFill>
                <a:latin typeface="Trebuchet MS"/>
                <a:cs typeface="Trebuchet MS"/>
              </a:rPr>
              <a:t>when </a:t>
            </a:r>
            <a:r>
              <a:rPr lang="en-CA" sz="2900" dirty="0" smtClean="0">
                <a:solidFill>
                  <a:srgbClr val="262626"/>
                </a:solidFill>
                <a:latin typeface="Trebuchet MS"/>
                <a:cs typeface="Trebuchet MS"/>
              </a:rPr>
              <a:t>WTB </a:t>
            </a:r>
            <a:r>
              <a:rPr lang="en-CA" sz="2900" dirty="0" smtClean="0">
                <a:solidFill>
                  <a:srgbClr val="262626"/>
                </a:solidFill>
                <a:latin typeface="Trebuchet MS"/>
                <a:cs typeface="Trebuchet MS"/>
              </a:rPr>
              <a:t>compared with the ‘Real model’</a:t>
            </a:r>
            <a:endParaRPr sz="2900" dirty="0">
              <a:latin typeface="Trebuchet MS"/>
              <a:cs typeface="Trebuchet MS"/>
            </a:endParaRPr>
          </a:p>
        </p:txBody>
      </p:sp>
      <p:pic>
        <p:nvPicPr>
          <p:cNvPr id="5122" name="Picture 2" descr="Table 4: Comparison to Traditional Training (using real images): Classification Performance for WTB versus the traditional approach (REAL) for 1403 random test images. Classifications constitute images classified by TensorFlow with a score of 0.90 or higher for Bear, Deer, and Empty. The data shows the number of correctly classified images (Cor.), false positives, and false negatives (due to low scores)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71" y="3505199"/>
            <a:ext cx="5601929" cy="19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7"/>
          <p:cNvSpPr txBox="1"/>
          <p:nvPr/>
        </p:nvSpPr>
        <p:spPr>
          <a:xfrm>
            <a:off x="1066800" y="2086228"/>
            <a:ext cx="7543800" cy="1126462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34950" marR="5080" indent="-222250">
              <a:lnSpc>
                <a:spcPct val="102800"/>
              </a:lnSpc>
              <a:spcBef>
                <a:spcPts val="5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lang="en-CA" sz="2300" spc="10" dirty="0" smtClean="0">
                <a:solidFill>
                  <a:srgbClr val="262626"/>
                </a:solidFill>
                <a:latin typeface="Trebuchet MS"/>
                <a:cs typeface="Trebuchet MS"/>
              </a:rPr>
              <a:t>What is the ‘Real Model’</a:t>
            </a:r>
          </a:p>
          <a:p>
            <a:pPr marL="234950" marR="5080" indent="-222250">
              <a:lnSpc>
                <a:spcPct val="102800"/>
              </a:lnSpc>
              <a:spcBef>
                <a:spcPts val="5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lang="en-CA" sz="2300" dirty="0" smtClean="0">
                <a:latin typeface="Trebuchet MS"/>
                <a:cs typeface="Trebuchet MS"/>
              </a:rPr>
              <a:t>Just to measure the accuracy (%) of proposed model</a:t>
            </a:r>
            <a:endParaRPr lang="en-CA" sz="2300" dirty="0">
              <a:latin typeface="Trebuchet MS"/>
              <a:cs typeface="Trebuchet MS"/>
            </a:endParaRPr>
          </a:p>
          <a:p>
            <a:pPr marL="234950" marR="5080" indent="-222250">
              <a:lnSpc>
                <a:spcPct val="102800"/>
              </a:lnSpc>
              <a:spcBef>
                <a:spcPts val="5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endParaRPr sz="2300" dirty="0"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3031375" y="4038600"/>
            <a:ext cx="609600" cy="1515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5376367" y="4046968"/>
            <a:ext cx="609600" cy="1515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8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728" y="1239301"/>
            <a:ext cx="6745871" cy="4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WTB </a:t>
            </a:r>
            <a:r>
              <a:rPr lang="en-CA" dirty="0" smtClean="0"/>
              <a:t>Conclusions </a:t>
            </a:r>
            <a:r>
              <a:rPr dirty="0" smtClean="0"/>
              <a:t>and </a:t>
            </a:r>
            <a:r>
              <a:rPr dirty="0"/>
              <a:t>Future 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7406" y="2111093"/>
            <a:ext cx="9003433" cy="291810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90195" indent="-277495">
              <a:spcBef>
                <a:spcPts val="135"/>
              </a:spcBef>
              <a:buClr>
                <a:srgbClr val="4285F4"/>
              </a:buClr>
              <a:buFont typeface="Times New Roman"/>
              <a:buChar char="•"/>
              <a:tabLst>
                <a:tab pos="290195" algn="l"/>
                <a:tab pos="290830" algn="l"/>
              </a:tabLst>
            </a:pPr>
            <a:r>
              <a:rPr lang="en-CA" sz="2000" dirty="0" smtClean="0">
                <a:latin typeface="Trebuchet MS"/>
                <a:cs typeface="Trebuchet MS"/>
              </a:rPr>
              <a:t>Conclusion</a:t>
            </a:r>
            <a:endParaRPr lang="en-CA" sz="2000" dirty="0">
              <a:latin typeface="Trebuchet MS"/>
              <a:cs typeface="Trebuchet MS"/>
            </a:endParaRPr>
          </a:p>
          <a:p>
            <a:pPr marL="747395" lvl="1" indent="-277495">
              <a:spcBef>
                <a:spcPts val="135"/>
              </a:spcBef>
              <a:buClr>
                <a:srgbClr val="4285F4"/>
              </a:buClr>
              <a:buFont typeface="Times New Roman"/>
              <a:buChar char="•"/>
              <a:tabLst>
                <a:tab pos="290195" algn="l"/>
                <a:tab pos="290830" algn="l"/>
              </a:tabLst>
            </a:pPr>
            <a:r>
              <a:rPr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Public </a:t>
            </a: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cloud and edge cloud work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together </a:t>
            </a: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to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solve</a:t>
            </a:r>
            <a:r>
              <a:rPr sz="2100" spc="-1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problems</a:t>
            </a:r>
            <a:endParaRPr lang="en-CA" sz="2100" spc="15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747395" lvl="1" indent="-277495">
              <a:spcBef>
                <a:spcPts val="135"/>
              </a:spcBef>
              <a:buClr>
                <a:srgbClr val="4285F4"/>
              </a:buClr>
              <a:buFont typeface="Times New Roman"/>
              <a:buChar char="•"/>
              <a:tabLst>
                <a:tab pos="290195" algn="l"/>
                <a:tab pos="290830" algn="l"/>
              </a:tabLst>
            </a:pPr>
            <a:r>
              <a:rPr sz="21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Can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save significant researcher </a:t>
            </a: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time (</a:t>
            </a:r>
            <a:r>
              <a:rPr sz="21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automatic</a:t>
            </a:r>
            <a:r>
              <a:rPr lang="en-CA" sz="2100" spc="-1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classification)</a:t>
            </a:r>
            <a:endParaRPr lang="en-CA" sz="21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  <a:buClr>
                <a:srgbClr val="4285F4"/>
              </a:buClr>
              <a:tabLst>
                <a:tab pos="290195" algn="l"/>
                <a:tab pos="290830" algn="l"/>
              </a:tabLst>
            </a:pPr>
            <a:endParaRPr lang="en-CA" sz="2300" b="1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90195" indent="-277495">
              <a:lnSpc>
                <a:spcPct val="100000"/>
              </a:lnSpc>
              <a:spcBef>
                <a:spcPts val="815"/>
              </a:spcBef>
              <a:buClr>
                <a:srgbClr val="4285F4"/>
              </a:buClr>
              <a:buFont typeface="Times New Roman"/>
              <a:buChar char="•"/>
              <a:tabLst>
                <a:tab pos="290195" algn="l"/>
                <a:tab pos="290830" algn="l"/>
              </a:tabLst>
            </a:pPr>
            <a:r>
              <a:rPr sz="2300" b="1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Next</a:t>
            </a:r>
            <a:r>
              <a:rPr sz="2300" b="1" spc="5" dirty="0" smtClean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300" b="1" spc="10" dirty="0">
                <a:solidFill>
                  <a:srgbClr val="3F3F3F"/>
                </a:solidFill>
                <a:latin typeface="Trebuchet MS"/>
                <a:cs typeface="Trebuchet MS"/>
              </a:rPr>
              <a:t>steps</a:t>
            </a:r>
            <a:endParaRPr sz="2300" dirty="0">
              <a:latin typeface="Trebuchet MS"/>
              <a:cs typeface="Trebuchet MS"/>
            </a:endParaRPr>
          </a:p>
          <a:p>
            <a:pPr marL="614045" lvl="1" indent="-243840">
              <a:lnSpc>
                <a:spcPct val="100000"/>
              </a:lnSpc>
              <a:spcBef>
                <a:spcPts val="75"/>
              </a:spcBef>
              <a:buClr>
                <a:srgbClr val="4285F4"/>
              </a:buClr>
              <a:buFont typeface="Times New Roman"/>
              <a:buChar char="•"/>
              <a:tabLst>
                <a:tab pos="614045" algn="l"/>
                <a:tab pos="614680" algn="l"/>
              </a:tabLst>
            </a:pP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Small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animals vs </a:t>
            </a: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empty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images, improving</a:t>
            </a:r>
            <a:r>
              <a:rPr sz="2100" spc="2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accuracy</a:t>
            </a:r>
            <a:endParaRPr sz="2100" dirty="0">
              <a:latin typeface="Trebuchet MS"/>
              <a:cs typeface="Trebuchet MS"/>
            </a:endParaRPr>
          </a:p>
          <a:p>
            <a:pPr marL="614045" lvl="1" indent="-243840">
              <a:lnSpc>
                <a:spcPct val="100000"/>
              </a:lnSpc>
              <a:spcBef>
                <a:spcPts val="50"/>
              </a:spcBef>
              <a:buClr>
                <a:srgbClr val="4285F4"/>
              </a:buClr>
              <a:buFont typeface="Times New Roman"/>
              <a:buChar char="•"/>
              <a:tabLst>
                <a:tab pos="614045" algn="l"/>
                <a:tab pos="614680" algn="l"/>
              </a:tabLst>
            </a:pPr>
            <a:r>
              <a:rPr lang="en-CA"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Method to reduce the number of False negative images</a:t>
            </a:r>
            <a:endParaRPr sz="2100" dirty="0">
              <a:latin typeface="Trebuchet MS"/>
              <a:cs typeface="Trebuchet MS"/>
            </a:endParaRPr>
          </a:p>
          <a:p>
            <a:pPr marL="614045" lvl="1" indent="-243840">
              <a:lnSpc>
                <a:spcPct val="100000"/>
              </a:lnSpc>
              <a:spcBef>
                <a:spcPts val="50"/>
              </a:spcBef>
              <a:buClr>
                <a:srgbClr val="4285F4"/>
              </a:buClr>
              <a:buFont typeface="Times New Roman"/>
              <a:buChar char="•"/>
              <a:tabLst>
                <a:tab pos="614045" algn="l"/>
                <a:tab pos="614680" algn="l"/>
              </a:tabLst>
            </a:pP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Making edge cloud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robust </a:t>
            </a: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to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outage </a:t>
            </a: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and</a:t>
            </a:r>
            <a:r>
              <a:rPr sz="2100" spc="-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faults</a:t>
            </a:r>
            <a:endParaRPr sz="21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410" y="1239301"/>
            <a:ext cx="131254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T</a:t>
            </a:r>
            <a:r>
              <a:rPr spc="10" dirty="0"/>
              <a:t>h</a:t>
            </a:r>
            <a:r>
              <a:rPr spc="5" dirty="0"/>
              <a:t>anks!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010025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Collaborators:</a:t>
            </a:r>
          </a:p>
          <a:p>
            <a:pPr marL="4010025">
              <a:lnSpc>
                <a:spcPct val="100000"/>
              </a:lnSpc>
              <a:spcBef>
                <a:spcPts val="80"/>
              </a:spcBef>
            </a:pPr>
            <a:r>
              <a:rPr sz="1700" b="0" spc="20" dirty="0">
                <a:latin typeface="Trebuchet MS"/>
                <a:cs typeface="Trebuchet MS"/>
              </a:rPr>
              <a:t>UCSB, </a:t>
            </a:r>
            <a:r>
              <a:rPr sz="1700" b="0" spc="15" dirty="0">
                <a:latin typeface="Trebuchet MS"/>
                <a:cs typeface="Trebuchet MS"/>
              </a:rPr>
              <a:t>CalPoly, </a:t>
            </a:r>
            <a:r>
              <a:rPr sz="1700" b="0" spc="20" dirty="0">
                <a:latin typeface="Trebuchet MS"/>
                <a:cs typeface="Trebuchet MS"/>
              </a:rPr>
              <a:t>UCDavis, Fresno State, </a:t>
            </a:r>
            <a:r>
              <a:rPr sz="1700" b="0" spc="25" dirty="0">
                <a:latin typeface="Trebuchet MS"/>
                <a:cs typeface="Trebuchet MS"/>
              </a:rPr>
              <a:t>Powwow</a:t>
            </a:r>
            <a:r>
              <a:rPr sz="1700" b="0" spc="-25" dirty="0">
                <a:latin typeface="Trebuchet MS"/>
                <a:cs typeface="Trebuchet MS"/>
              </a:rPr>
              <a:t> </a:t>
            </a:r>
            <a:r>
              <a:rPr sz="1700" b="0" spc="20" dirty="0">
                <a:latin typeface="Trebuchet MS"/>
                <a:cs typeface="Trebuchet MS"/>
              </a:rPr>
              <a:t>Energy,</a:t>
            </a:r>
            <a:endParaRPr sz="1700">
              <a:latin typeface="Trebuchet MS"/>
              <a:cs typeface="Trebuchet MS"/>
            </a:endParaRPr>
          </a:p>
          <a:p>
            <a:pPr marL="4010025">
              <a:lnSpc>
                <a:spcPct val="100000"/>
              </a:lnSpc>
              <a:spcBef>
                <a:spcPts val="30"/>
              </a:spcBef>
            </a:pPr>
            <a:r>
              <a:rPr sz="1700" spc="25" dirty="0"/>
              <a:t>Sedgwick</a:t>
            </a:r>
            <a:r>
              <a:rPr sz="1700" spc="15" dirty="0"/>
              <a:t> </a:t>
            </a:r>
            <a:r>
              <a:rPr sz="1700" spc="20" dirty="0"/>
              <a:t>Reserve</a:t>
            </a:r>
            <a:r>
              <a:rPr sz="1700" b="0" spc="20" dirty="0">
                <a:latin typeface="Trebuchet MS"/>
                <a:cs typeface="Trebuchet MS"/>
              </a:rPr>
              <a:t>,</a:t>
            </a:r>
            <a:endParaRPr sz="1700">
              <a:latin typeface="Trebuchet MS"/>
              <a:cs typeface="Trebuchet MS"/>
            </a:endParaRPr>
          </a:p>
          <a:p>
            <a:pPr marL="4010025">
              <a:lnSpc>
                <a:spcPct val="100000"/>
              </a:lnSpc>
              <a:spcBef>
                <a:spcPts val="95"/>
              </a:spcBef>
            </a:pPr>
            <a:r>
              <a:rPr sz="1700" b="0" spc="20" dirty="0">
                <a:latin typeface="Trebuchet MS"/>
                <a:cs typeface="Trebuchet MS"/>
              </a:rPr>
              <a:t>UC Extension, Private</a:t>
            </a:r>
            <a:r>
              <a:rPr sz="1700" b="0" dirty="0">
                <a:latin typeface="Trebuchet MS"/>
                <a:cs typeface="Trebuchet MS"/>
              </a:rPr>
              <a:t> </a:t>
            </a:r>
            <a:r>
              <a:rPr sz="1700" b="0" spc="20" dirty="0">
                <a:latin typeface="Trebuchet MS"/>
                <a:cs typeface="Trebuchet MS"/>
              </a:rPr>
              <a:t>Growers</a:t>
            </a:r>
            <a:endParaRPr sz="1700">
              <a:latin typeface="Trebuchet MS"/>
              <a:cs typeface="Trebuchet MS"/>
            </a:endParaRPr>
          </a:p>
          <a:p>
            <a:pPr marL="3997325"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4010025">
              <a:lnSpc>
                <a:spcPct val="100000"/>
              </a:lnSpc>
            </a:pPr>
            <a:r>
              <a:rPr spc="15" dirty="0"/>
              <a:t>Support:</a:t>
            </a:r>
          </a:p>
          <a:p>
            <a:pPr marL="4010025" marR="414020">
              <a:lnSpc>
                <a:spcPct val="103099"/>
              </a:lnSpc>
              <a:spcBef>
                <a:spcPts val="20"/>
              </a:spcBef>
            </a:pPr>
            <a:r>
              <a:rPr sz="1700" b="0" spc="20" dirty="0">
                <a:solidFill>
                  <a:srgbClr val="3F3F3F"/>
                </a:solidFill>
                <a:latin typeface="Trebuchet MS"/>
                <a:cs typeface="Trebuchet MS"/>
              </a:rPr>
              <a:t>Google, Huawei, </a:t>
            </a:r>
            <a:r>
              <a:rPr sz="1700" b="0" spc="15" dirty="0">
                <a:solidFill>
                  <a:srgbClr val="3F3F3F"/>
                </a:solidFill>
                <a:latin typeface="Trebuchet MS"/>
                <a:cs typeface="Trebuchet MS"/>
              </a:rPr>
              <a:t>IBM </a:t>
            </a:r>
            <a:r>
              <a:rPr sz="1700" b="0" spc="20" dirty="0">
                <a:solidFill>
                  <a:srgbClr val="3F3F3F"/>
                </a:solidFill>
                <a:latin typeface="Trebuchet MS"/>
                <a:cs typeface="Trebuchet MS"/>
              </a:rPr>
              <a:t>Research, </a:t>
            </a:r>
            <a:r>
              <a:rPr sz="1700" b="0" spc="15" dirty="0">
                <a:solidFill>
                  <a:srgbClr val="3F3F3F"/>
                </a:solidFill>
                <a:latin typeface="Trebuchet MS"/>
                <a:cs typeface="Trebuchet MS"/>
              </a:rPr>
              <a:t>Microsoft </a:t>
            </a:r>
            <a:r>
              <a:rPr sz="1700" b="0" spc="20" dirty="0">
                <a:solidFill>
                  <a:srgbClr val="3F3F3F"/>
                </a:solidFill>
                <a:latin typeface="Trebuchet MS"/>
                <a:cs typeface="Trebuchet MS"/>
              </a:rPr>
              <a:t>Research,  NSF, </a:t>
            </a:r>
            <a:r>
              <a:rPr sz="1700" b="0" spc="15" dirty="0">
                <a:solidFill>
                  <a:srgbClr val="3F3F3F"/>
                </a:solidFill>
                <a:latin typeface="Trebuchet MS"/>
                <a:cs typeface="Trebuchet MS"/>
              </a:rPr>
              <a:t>NIH, California </a:t>
            </a:r>
            <a:r>
              <a:rPr sz="1700" b="0" spc="20" dirty="0">
                <a:solidFill>
                  <a:srgbClr val="3F3F3F"/>
                </a:solidFill>
                <a:latin typeface="Trebuchet MS"/>
                <a:cs typeface="Trebuchet MS"/>
              </a:rPr>
              <a:t>Energy</a:t>
            </a:r>
            <a:r>
              <a:rPr sz="1700" b="0" spc="1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700" b="0" spc="20" dirty="0">
                <a:solidFill>
                  <a:srgbClr val="3F3F3F"/>
                </a:solidFill>
                <a:latin typeface="Trebuchet MS"/>
                <a:cs typeface="Trebuchet MS"/>
              </a:rPr>
              <a:t>Commission</a:t>
            </a:r>
            <a:endParaRPr sz="1700">
              <a:latin typeface="Trebuchet MS"/>
              <a:cs typeface="Trebuchet MS"/>
            </a:endParaRPr>
          </a:p>
          <a:p>
            <a:pPr marL="3997325">
              <a:lnSpc>
                <a:spcPct val="100000"/>
              </a:lnSpc>
              <a:spcBef>
                <a:spcPts val="35"/>
              </a:spcBef>
            </a:pPr>
            <a:endParaRPr sz="2550">
              <a:latin typeface="Times New Roman"/>
              <a:cs typeface="Times New Roman"/>
            </a:endParaRPr>
          </a:p>
          <a:p>
            <a:pPr marL="4010025">
              <a:lnSpc>
                <a:spcPct val="100000"/>
              </a:lnSpc>
            </a:pPr>
            <a:r>
              <a:rPr sz="1900" spc="20" dirty="0">
                <a:solidFill>
                  <a:srgbClr val="3F3F3F"/>
                </a:solidFill>
                <a:hlinkClick r:id="rId2"/>
              </a:rPr>
              <a:t>ckrintz@cs.ucsb.edu</a:t>
            </a:r>
            <a:endParaRPr sz="1900"/>
          </a:p>
          <a:p>
            <a:pPr marL="4010025">
              <a:lnSpc>
                <a:spcPct val="100000"/>
              </a:lnSpc>
              <a:spcBef>
                <a:spcPts val="55"/>
              </a:spcBef>
            </a:pPr>
            <a:r>
              <a:rPr sz="1900" b="0" spc="15" dirty="0">
                <a:solidFill>
                  <a:srgbClr val="3F3F3F"/>
                </a:solidFill>
                <a:latin typeface="Trebuchet MS"/>
                <a:cs typeface="Trebuchet MS"/>
                <a:hlinkClick r:id="rId3"/>
              </a:rPr>
              <a:t>http://www.cs.ucsb.edu/~ckrintz/racelab.html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2287" y="1919909"/>
            <a:ext cx="3616253" cy="2941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280" y="4968438"/>
            <a:ext cx="1695069" cy="905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0898" y="5424640"/>
            <a:ext cx="5398338" cy="10141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693232" y="1104900"/>
            <a:ext cx="4263491" cy="24966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962080" y="3031604"/>
            <a:ext cx="4994719" cy="2615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456315" y="5105222"/>
            <a:ext cx="3839476" cy="15495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9684" y="1104239"/>
            <a:ext cx="6574790" cy="5550535"/>
          </a:xfrm>
          <a:custGeom>
            <a:avLst/>
            <a:gdLst/>
            <a:ahLst/>
            <a:cxnLst/>
            <a:rect l="l" t="t" r="r" b="b"/>
            <a:pathLst>
              <a:path w="6574790" h="5550534">
                <a:moveTo>
                  <a:pt x="1675" y="0"/>
                </a:moveTo>
                <a:lnTo>
                  <a:pt x="0" y="5550495"/>
                </a:lnTo>
                <a:lnTo>
                  <a:pt x="4443702" y="5550495"/>
                </a:lnTo>
                <a:lnTo>
                  <a:pt x="6574292" y="647"/>
                </a:lnTo>
                <a:lnTo>
                  <a:pt x="1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0729" y="1239301"/>
            <a:ext cx="31769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CA" dirty="0" smtClean="0"/>
              <a:t>Introduction</a:t>
            </a:r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8219237" y="5105247"/>
            <a:ext cx="1737563" cy="1549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99135" y="2027951"/>
            <a:ext cx="4482465" cy="383944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8130" marR="128270" indent="-265430">
              <a:lnSpc>
                <a:spcPct val="102000"/>
              </a:lnSpc>
              <a:spcBef>
                <a:spcPts val="85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Evaluating </a:t>
            </a:r>
            <a:r>
              <a:rPr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diversity</a:t>
            </a:r>
            <a:r>
              <a:rPr lang="en-CA"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and </a:t>
            </a:r>
            <a:r>
              <a:rPr lang="en-CA"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health of animals.</a:t>
            </a:r>
          </a:p>
          <a:p>
            <a:pPr marL="278130" marR="128270" indent="-265430">
              <a:lnSpc>
                <a:spcPct val="102000"/>
              </a:lnSpc>
              <a:spcBef>
                <a:spcPts val="85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endParaRPr lang="en-CA" sz="21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78130" marR="128270" indent="-265430">
              <a:lnSpc>
                <a:spcPct val="102000"/>
              </a:lnSpc>
              <a:spcBef>
                <a:spcPts val="85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r>
              <a:rPr lang="en-CA"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Automated Animal classification</a:t>
            </a:r>
          </a:p>
          <a:p>
            <a:pPr marL="12700" marR="30480">
              <a:lnSpc>
                <a:spcPct val="102000"/>
              </a:lnSpc>
              <a:spcBef>
                <a:spcPts val="800"/>
              </a:spcBef>
              <a:buClr>
                <a:srgbClr val="4285F4"/>
              </a:buClr>
              <a:tabLst>
                <a:tab pos="277495" algn="l"/>
                <a:tab pos="278765" algn="l"/>
              </a:tabLst>
            </a:pPr>
            <a:endParaRPr lang="en-CA" sz="2100" spc="10" dirty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78130" marR="30480" indent="-265430">
              <a:lnSpc>
                <a:spcPct val="102000"/>
              </a:lnSpc>
              <a:spcBef>
                <a:spcPts val="80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r>
              <a:rPr lang="en-CA"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Avoiding dangerous </a:t>
            </a:r>
            <a:r>
              <a:rPr lang="en-CA" sz="21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human/animal  encounters </a:t>
            </a:r>
            <a:r>
              <a:rPr lang="en-CA" sz="2100" spc="20" dirty="0" smtClean="0">
                <a:solidFill>
                  <a:srgbClr val="3F3F3F"/>
                </a:solidFill>
                <a:latin typeface="Trebuchet MS"/>
                <a:cs typeface="Trebuchet MS"/>
              </a:rPr>
              <a:t>&amp;</a:t>
            </a:r>
            <a:r>
              <a:rPr lang="en-CA" sz="2100" spc="-5" dirty="0" smtClean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lang="en-CA"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overlap</a:t>
            </a:r>
          </a:p>
          <a:p>
            <a:pPr marL="278130" marR="30480" indent="-265430">
              <a:lnSpc>
                <a:spcPct val="102000"/>
              </a:lnSpc>
              <a:spcBef>
                <a:spcPts val="80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endParaRPr lang="en-CA" sz="21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78130" indent="-265430">
              <a:lnSpc>
                <a:spcPct val="100000"/>
              </a:lnSpc>
              <a:spcBef>
                <a:spcPts val="815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r>
              <a:rPr sz="21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Monitoring </a:t>
            </a: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change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in land</a:t>
            </a:r>
            <a:r>
              <a:rPr sz="2100" spc="-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use</a:t>
            </a:r>
            <a:endParaRPr sz="2100" dirty="0">
              <a:latin typeface="Trebuchet MS"/>
              <a:cs typeface="Trebuchet MS"/>
            </a:endParaRPr>
          </a:p>
          <a:p>
            <a:pPr marL="278130" marR="5080" indent="-265430">
              <a:lnSpc>
                <a:spcPct val="102000"/>
              </a:lnSpc>
              <a:spcBef>
                <a:spcPts val="770"/>
              </a:spcBef>
              <a:buClr>
                <a:srgbClr val="4285F4"/>
              </a:buClr>
              <a:buFont typeface="Times New Roman"/>
              <a:buChar char="•"/>
              <a:tabLst>
                <a:tab pos="277495" algn="l"/>
                <a:tab pos="278765" algn="l"/>
              </a:tabLst>
            </a:pPr>
            <a:endParaRPr lang="en-CA" sz="21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4762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3118" y="1981200"/>
            <a:ext cx="4062729" cy="4084323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3845" marR="5080" indent="-271145">
              <a:lnSpc>
                <a:spcPct val="102400"/>
              </a:lnSpc>
              <a:spcBef>
                <a:spcPts val="70"/>
              </a:spcBef>
              <a:buClr>
                <a:srgbClr val="4285F4"/>
              </a:buClr>
              <a:buFont typeface="Times New Roman"/>
              <a:buChar char="•"/>
              <a:tabLst>
                <a:tab pos="283845" algn="l"/>
                <a:tab pos="284480" algn="l"/>
              </a:tabLst>
            </a:pPr>
            <a:r>
              <a:rPr sz="2200" spc="15" dirty="0">
                <a:solidFill>
                  <a:srgbClr val="3F3F3F"/>
                </a:solidFill>
                <a:latin typeface="Trebuchet MS"/>
                <a:cs typeface="Trebuchet MS"/>
              </a:rPr>
              <a:t>Alternative to </a:t>
            </a:r>
            <a:r>
              <a:rPr sz="2200" spc="10" dirty="0">
                <a:solidFill>
                  <a:srgbClr val="3F3F3F"/>
                </a:solidFill>
                <a:latin typeface="Trebuchet MS"/>
                <a:cs typeface="Trebuchet MS"/>
              </a:rPr>
              <a:t>labor-intensive  observation </a:t>
            </a:r>
            <a:r>
              <a:rPr sz="2200" spc="20" dirty="0">
                <a:solidFill>
                  <a:srgbClr val="3F3F3F"/>
                </a:solidFill>
                <a:latin typeface="Trebuchet MS"/>
                <a:cs typeface="Trebuchet MS"/>
              </a:rPr>
              <a:t>&amp;</a:t>
            </a:r>
            <a:r>
              <a:rPr sz="2200" spc="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2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tracking</a:t>
            </a:r>
            <a:endParaRPr lang="en-CA" sz="2200" spc="15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83845" marR="5080" indent="-271145">
              <a:lnSpc>
                <a:spcPct val="102400"/>
              </a:lnSpc>
              <a:spcBef>
                <a:spcPts val="70"/>
              </a:spcBef>
              <a:buClr>
                <a:srgbClr val="4285F4"/>
              </a:buClr>
              <a:buFont typeface="Times New Roman"/>
              <a:buChar char="•"/>
              <a:tabLst>
                <a:tab pos="283845" algn="l"/>
                <a:tab pos="284480" algn="l"/>
              </a:tabLst>
            </a:pPr>
            <a:endParaRPr sz="2200" dirty="0">
              <a:latin typeface="Trebuchet MS"/>
              <a:cs typeface="Trebuchet MS"/>
            </a:endParaRPr>
          </a:p>
          <a:p>
            <a:pPr marL="283845" indent="-271145">
              <a:lnSpc>
                <a:spcPct val="100000"/>
              </a:lnSpc>
              <a:spcBef>
                <a:spcPts val="800"/>
              </a:spcBef>
              <a:buClr>
                <a:srgbClr val="4285F4"/>
              </a:buClr>
              <a:buFont typeface="Times New Roman"/>
              <a:buChar char="•"/>
              <a:tabLst>
                <a:tab pos="283845" algn="l"/>
                <a:tab pos="284480" algn="l"/>
              </a:tabLst>
            </a:pPr>
            <a:r>
              <a:rPr sz="2200" spc="10" dirty="0">
                <a:solidFill>
                  <a:srgbClr val="3F3F3F"/>
                </a:solidFill>
                <a:latin typeface="Trebuchet MS"/>
                <a:cs typeface="Trebuchet MS"/>
              </a:rPr>
              <a:t>Cost effective </a:t>
            </a:r>
            <a:r>
              <a:rPr sz="2200" spc="20" dirty="0">
                <a:solidFill>
                  <a:srgbClr val="3F3F3F"/>
                </a:solidFill>
                <a:latin typeface="Trebuchet MS"/>
                <a:cs typeface="Trebuchet MS"/>
              </a:rPr>
              <a:t>and</a:t>
            </a:r>
            <a:r>
              <a:rPr sz="220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3F3F3F"/>
                </a:solidFill>
                <a:latin typeface="Trebuchet MS"/>
                <a:cs typeface="Trebuchet MS"/>
              </a:rPr>
              <a:t>scalable</a:t>
            </a:r>
            <a:endParaRPr sz="2200" dirty="0">
              <a:latin typeface="Trebuchet MS"/>
              <a:cs typeface="Trebuchet MS"/>
            </a:endParaRPr>
          </a:p>
          <a:p>
            <a:pPr marL="283845" indent="-271145">
              <a:lnSpc>
                <a:spcPct val="100000"/>
              </a:lnSpc>
              <a:spcBef>
                <a:spcPts val="830"/>
              </a:spcBef>
              <a:buClr>
                <a:srgbClr val="4285F4"/>
              </a:buClr>
              <a:buFont typeface="Times New Roman"/>
              <a:buChar char="•"/>
              <a:tabLst>
                <a:tab pos="283845" algn="l"/>
                <a:tab pos="284480" algn="l"/>
              </a:tabLst>
            </a:pPr>
            <a:endParaRPr lang="en-CA" sz="2200" spc="15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83845" indent="-271145">
              <a:lnSpc>
                <a:spcPct val="100000"/>
              </a:lnSpc>
              <a:spcBef>
                <a:spcPts val="830"/>
              </a:spcBef>
              <a:buClr>
                <a:srgbClr val="4285F4"/>
              </a:buClr>
              <a:buFont typeface="Times New Roman"/>
              <a:buChar char="•"/>
              <a:tabLst>
                <a:tab pos="283845" algn="l"/>
                <a:tab pos="284480" algn="l"/>
              </a:tabLst>
            </a:pPr>
            <a:r>
              <a:rPr sz="22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Safe</a:t>
            </a:r>
            <a:endParaRPr sz="2200" dirty="0">
              <a:latin typeface="Trebuchet MS"/>
              <a:cs typeface="Trebuchet MS"/>
            </a:endParaRPr>
          </a:p>
          <a:p>
            <a:pPr marL="283845" indent="-271145">
              <a:lnSpc>
                <a:spcPct val="100000"/>
              </a:lnSpc>
              <a:spcBef>
                <a:spcPts val="830"/>
              </a:spcBef>
              <a:buClr>
                <a:srgbClr val="4285F4"/>
              </a:buClr>
              <a:buFont typeface="Times New Roman"/>
              <a:buChar char="•"/>
              <a:tabLst>
                <a:tab pos="283845" algn="l"/>
                <a:tab pos="284480" algn="l"/>
              </a:tabLst>
            </a:pPr>
            <a:endParaRPr lang="en-CA" sz="22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283845" indent="-271145">
              <a:lnSpc>
                <a:spcPct val="100000"/>
              </a:lnSpc>
              <a:spcBef>
                <a:spcPts val="830"/>
              </a:spcBef>
              <a:buClr>
                <a:srgbClr val="4285F4"/>
              </a:buClr>
              <a:buFont typeface="Times New Roman"/>
              <a:buChar char="•"/>
              <a:tabLst>
                <a:tab pos="283845" algn="l"/>
                <a:tab pos="284480" algn="l"/>
              </a:tabLst>
            </a:pPr>
            <a:r>
              <a:rPr sz="22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Increasingly</a:t>
            </a:r>
            <a:r>
              <a:rPr sz="2200" dirty="0" smtClean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3F3F3F"/>
                </a:solidFill>
                <a:latin typeface="Trebuchet MS"/>
                <a:cs typeface="Trebuchet MS"/>
              </a:rPr>
              <a:t>autonomous</a:t>
            </a:r>
            <a:endParaRPr sz="2200" dirty="0">
              <a:latin typeface="Trebuchet MS"/>
              <a:cs typeface="Trebuchet MS"/>
            </a:endParaRPr>
          </a:p>
          <a:p>
            <a:pPr marL="608330" lvl="1" indent="-238125">
              <a:lnSpc>
                <a:spcPct val="100000"/>
              </a:lnSpc>
              <a:spcBef>
                <a:spcPts val="830"/>
              </a:spcBef>
              <a:buClr>
                <a:srgbClr val="4285F4"/>
              </a:buClr>
              <a:buFont typeface="Times New Roman"/>
              <a:buChar char="•"/>
              <a:tabLst>
                <a:tab pos="608330" algn="l"/>
                <a:tab pos="608965" algn="l"/>
              </a:tabLst>
            </a:pPr>
            <a:r>
              <a:rPr sz="2000" spc="15" dirty="0">
                <a:solidFill>
                  <a:srgbClr val="3F3F3F"/>
                </a:solidFill>
                <a:latin typeface="Trebuchet MS"/>
                <a:cs typeface="Trebuchet MS"/>
              </a:rPr>
              <a:t>Motion triggered</a:t>
            </a:r>
            <a:endParaRPr sz="2000" dirty="0">
              <a:latin typeface="Trebuchet MS"/>
              <a:cs typeface="Trebuchet MS"/>
            </a:endParaRPr>
          </a:p>
          <a:p>
            <a:pPr marL="608330" lvl="1" indent="-238125">
              <a:lnSpc>
                <a:spcPct val="100000"/>
              </a:lnSpc>
              <a:spcBef>
                <a:spcPts val="835"/>
              </a:spcBef>
              <a:buClr>
                <a:srgbClr val="4285F4"/>
              </a:buClr>
              <a:buFont typeface="Times New Roman"/>
              <a:buChar char="•"/>
              <a:tabLst>
                <a:tab pos="608330" algn="l"/>
                <a:tab pos="608965" algn="l"/>
              </a:tabLst>
            </a:pPr>
            <a:r>
              <a:rPr sz="2000" spc="15" dirty="0">
                <a:solidFill>
                  <a:srgbClr val="3F3F3F"/>
                </a:solidFill>
                <a:latin typeface="Trebuchet MS"/>
                <a:cs typeface="Trebuchet MS"/>
              </a:rPr>
              <a:t>IoT</a:t>
            </a:r>
            <a:r>
              <a:rPr sz="2000" spc="2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3F3F3F"/>
                </a:solidFill>
                <a:latin typeface="Trebuchet MS"/>
                <a:cs typeface="Trebuchet MS"/>
              </a:rPr>
              <a:t>devices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729" y="1239301"/>
            <a:ext cx="327723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Digital</a:t>
            </a:r>
            <a:r>
              <a:rPr spc="-80" dirty="0"/>
              <a:t> </a:t>
            </a:r>
            <a:r>
              <a:rPr spc="5" dirty="0"/>
              <a:t>Photography</a:t>
            </a:r>
          </a:p>
        </p:txBody>
      </p:sp>
      <p:sp>
        <p:nvSpPr>
          <p:cNvPr id="5" name="object 5"/>
          <p:cNvSpPr/>
          <p:nvPr/>
        </p:nvSpPr>
        <p:spPr>
          <a:xfrm>
            <a:off x="5519724" y="1831949"/>
            <a:ext cx="3430600" cy="3380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5749124" y="5696191"/>
            <a:ext cx="2971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 err="1"/>
              <a:t>Reconyx</a:t>
            </a:r>
            <a:r>
              <a:rPr lang="en-CA" dirty="0"/>
              <a:t> HC500 </a:t>
            </a:r>
            <a:r>
              <a:rPr lang="en-CA" dirty="0" err="1" smtClean="0"/>
              <a:t>Hyperfire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729" y="1239301"/>
            <a:ext cx="6595109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Deployment </a:t>
            </a:r>
            <a:r>
              <a:rPr dirty="0"/>
              <a:t>and Empirical</a:t>
            </a:r>
            <a:r>
              <a:rPr spc="-15" dirty="0"/>
              <a:t> </a:t>
            </a:r>
            <a:r>
              <a:rPr spc="5" dirty="0"/>
              <a:t>Methodology</a:t>
            </a:r>
          </a:p>
        </p:txBody>
      </p:sp>
      <p:sp>
        <p:nvSpPr>
          <p:cNvPr id="4" name="object 4"/>
          <p:cNvSpPr/>
          <p:nvPr/>
        </p:nvSpPr>
        <p:spPr>
          <a:xfrm>
            <a:off x="2544927" y="2092832"/>
            <a:ext cx="4968532" cy="3734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429" y="1274506"/>
            <a:ext cx="6569709" cy="428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04"/>
              </a:lnSpc>
            </a:pP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Deployment </a:t>
            </a:r>
            <a:r>
              <a:rPr sz="2900" dirty="0">
                <a:solidFill>
                  <a:srgbClr val="262626"/>
                </a:solidFill>
                <a:latin typeface="Trebuchet MS"/>
                <a:cs typeface="Trebuchet MS"/>
              </a:rPr>
              <a:t>and Empirical</a:t>
            </a:r>
            <a:r>
              <a:rPr sz="2900" spc="-15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2900" spc="5" dirty="0">
                <a:solidFill>
                  <a:srgbClr val="262626"/>
                </a:solidFill>
                <a:latin typeface="Trebuchet MS"/>
                <a:cs typeface="Trebuchet MS"/>
              </a:rPr>
              <a:t>Methodology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600" y="1104900"/>
            <a:ext cx="9855200" cy="5549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5231" y="1104900"/>
            <a:ext cx="5691568" cy="554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684" y="1104239"/>
            <a:ext cx="6574790" cy="5550535"/>
          </a:xfrm>
          <a:custGeom>
            <a:avLst/>
            <a:gdLst/>
            <a:ahLst/>
            <a:cxnLst/>
            <a:rect l="l" t="t" r="r" b="b"/>
            <a:pathLst>
              <a:path w="6574790" h="5550534">
                <a:moveTo>
                  <a:pt x="1675" y="0"/>
                </a:moveTo>
                <a:lnTo>
                  <a:pt x="0" y="5550495"/>
                </a:lnTo>
                <a:lnTo>
                  <a:pt x="4443702" y="5550495"/>
                </a:lnTo>
                <a:lnTo>
                  <a:pt x="6574292" y="647"/>
                </a:lnTo>
                <a:lnTo>
                  <a:pt x="1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9195" y="2086228"/>
            <a:ext cx="3593465" cy="149104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34950" marR="5080" indent="-222250">
              <a:lnSpc>
                <a:spcPct val="102800"/>
              </a:lnSpc>
              <a:spcBef>
                <a:spcPts val="5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sz="2300" spc="10" dirty="0">
                <a:solidFill>
                  <a:srgbClr val="262626"/>
                </a:solidFill>
                <a:latin typeface="Trebuchet MS"/>
                <a:cs typeface="Trebuchet MS"/>
              </a:rPr>
              <a:t>Motion-triggered Wildlife  </a:t>
            </a:r>
            <a:r>
              <a:rPr sz="2300" spc="15" dirty="0">
                <a:solidFill>
                  <a:srgbClr val="262626"/>
                </a:solidFill>
                <a:latin typeface="Trebuchet MS"/>
                <a:cs typeface="Trebuchet MS"/>
              </a:rPr>
              <a:t>Camera</a:t>
            </a:r>
            <a:r>
              <a:rPr sz="2300" spc="5" dirty="0">
                <a:solidFill>
                  <a:srgbClr val="262626"/>
                </a:solidFill>
                <a:latin typeface="Trebuchet MS"/>
                <a:cs typeface="Trebuchet MS"/>
              </a:rPr>
              <a:t> </a:t>
            </a:r>
            <a:r>
              <a:rPr sz="2300" spc="10" dirty="0" smtClean="0">
                <a:solidFill>
                  <a:srgbClr val="262626"/>
                </a:solidFill>
                <a:latin typeface="Trebuchet MS"/>
                <a:cs typeface="Trebuchet MS"/>
              </a:rPr>
              <a:t>Traps</a:t>
            </a:r>
            <a:endParaRPr lang="en-CA" sz="2300" spc="10" dirty="0" smtClean="0">
              <a:solidFill>
                <a:srgbClr val="262626"/>
              </a:solidFill>
              <a:latin typeface="Trebuchet MS"/>
              <a:cs typeface="Trebuchet MS"/>
            </a:endParaRPr>
          </a:p>
          <a:p>
            <a:pPr marL="234950" marR="5080" indent="-222250">
              <a:lnSpc>
                <a:spcPct val="102800"/>
              </a:lnSpc>
              <a:spcBef>
                <a:spcPts val="5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lang="en-CA" sz="2300" spc="10" dirty="0" smtClean="0">
                <a:solidFill>
                  <a:srgbClr val="262626"/>
                </a:solidFill>
                <a:latin typeface="Trebuchet MS"/>
                <a:cs typeface="Trebuchet MS"/>
              </a:rPr>
              <a:t>6000 acres</a:t>
            </a:r>
            <a:endParaRPr lang="en-CA" sz="2300" dirty="0">
              <a:latin typeface="Trebuchet MS"/>
              <a:cs typeface="Trebuchet MS"/>
            </a:endParaRPr>
          </a:p>
          <a:p>
            <a:pPr marL="234950" marR="5080" indent="-222250">
              <a:lnSpc>
                <a:spcPct val="102800"/>
              </a:lnSpc>
              <a:spcBef>
                <a:spcPts val="55"/>
              </a:spcBef>
              <a:buClr>
                <a:srgbClr val="4285F4"/>
              </a:buClr>
              <a:buFont typeface="Times New Roman"/>
              <a:buChar char="•"/>
              <a:tabLst>
                <a:tab pos="234950" algn="l"/>
              </a:tabLst>
            </a:pPr>
            <a:r>
              <a:rPr lang="en-CA" sz="2300" dirty="0" smtClean="0">
                <a:latin typeface="Trebuchet MS"/>
                <a:cs typeface="Trebuchet MS"/>
              </a:rPr>
              <a:t>11 Camera trap locations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4420" y="3968115"/>
            <a:ext cx="2735580" cy="197548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281940">
              <a:lnSpc>
                <a:spcPct val="100000"/>
              </a:lnSpc>
            </a:pPr>
            <a:r>
              <a:rPr sz="1800" b="1" spc="15" dirty="0">
                <a:solidFill>
                  <a:srgbClr val="4285F4"/>
                </a:solidFill>
                <a:latin typeface="Trebuchet MS"/>
                <a:cs typeface="Trebuchet MS"/>
              </a:rPr>
              <a:t>Total: </a:t>
            </a:r>
            <a:r>
              <a:rPr sz="1800" spc="20" dirty="0">
                <a:solidFill>
                  <a:srgbClr val="262626"/>
                </a:solidFill>
                <a:latin typeface="Trebuchet MS"/>
                <a:cs typeface="Trebuchet MS"/>
              </a:rPr>
              <a:t>1.12</a:t>
            </a:r>
            <a:r>
              <a:rPr sz="1800" spc="15" dirty="0">
                <a:solidFill>
                  <a:srgbClr val="262626"/>
                </a:solidFill>
                <a:latin typeface="Trebuchet MS"/>
                <a:cs typeface="Trebuchet MS"/>
              </a:rPr>
              <a:t> Million</a:t>
            </a:r>
            <a:endParaRPr sz="1800" dirty="0">
              <a:latin typeface="Trebuchet MS"/>
              <a:cs typeface="Trebuchet MS"/>
            </a:endParaRPr>
          </a:p>
          <a:p>
            <a:pPr marL="281940">
              <a:lnSpc>
                <a:spcPct val="100000"/>
              </a:lnSpc>
              <a:spcBef>
                <a:spcPts val="45"/>
              </a:spcBef>
            </a:pPr>
            <a:r>
              <a:rPr sz="1800" b="1" spc="15" dirty="0">
                <a:solidFill>
                  <a:srgbClr val="4285F4"/>
                </a:solidFill>
                <a:latin typeface="Trebuchet MS"/>
                <a:cs typeface="Trebuchet MS"/>
              </a:rPr>
              <a:t>Images:</a:t>
            </a:r>
            <a:r>
              <a:rPr sz="1800" b="1" spc="2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262626"/>
                </a:solidFill>
                <a:latin typeface="Trebuchet MS"/>
                <a:cs typeface="Trebuchet MS"/>
              </a:rPr>
              <a:t>714GB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281940">
              <a:lnSpc>
                <a:spcPct val="100000"/>
              </a:lnSpc>
            </a:pPr>
            <a:r>
              <a:rPr sz="1800" b="1" spc="15" dirty="0">
                <a:solidFill>
                  <a:srgbClr val="4285F4"/>
                </a:solidFill>
                <a:latin typeface="Trebuchet MS"/>
                <a:cs typeface="Trebuchet MS"/>
              </a:rPr>
              <a:t>This study: </a:t>
            </a:r>
            <a:r>
              <a:rPr sz="1800" spc="25" dirty="0">
                <a:solidFill>
                  <a:srgbClr val="262626"/>
                </a:solidFill>
                <a:latin typeface="Trebuchet MS"/>
                <a:cs typeface="Trebuchet MS"/>
              </a:rPr>
              <a:t>238K</a:t>
            </a:r>
            <a:endParaRPr sz="1800" dirty="0">
              <a:latin typeface="Trebuchet MS"/>
              <a:cs typeface="Trebuchet MS"/>
            </a:endParaRPr>
          </a:p>
          <a:p>
            <a:pPr marL="281940">
              <a:lnSpc>
                <a:spcPct val="100000"/>
              </a:lnSpc>
              <a:spcBef>
                <a:spcPts val="75"/>
              </a:spcBef>
            </a:pPr>
            <a:r>
              <a:rPr sz="1800" b="1" spc="15" dirty="0">
                <a:solidFill>
                  <a:srgbClr val="4285F4"/>
                </a:solidFill>
                <a:latin typeface="Trebuchet MS"/>
                <a:cs typeface="Trebuchet MS"/>
              </a:rPr>
              <a:t>Images:</a:t>
            </a:r>
            <a:r>
              <a:rPr sz="1800" b="1" spc="2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262626"/>
                </a:solidFill>
                <a:latin typeface="Trebuchet MS"/>
                <a:cs typeface="Trebuchet MS"/>
              </a:rPr>
              <a:t>93GB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0735" y="1239301"/>
            <a:ext cx="391858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UCSB Sedgwick</a:t>
            </a:r>
            <a:r>
              <a:rPr spc="-65" dirty="0"/>
              <a:t> </a:t>
            </a:r>
            <a:r>
              <a:rPr spc="5" dirty="0"/>
              <a:t>Reserve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5112" y="2086228"/>
            <a:ext cx="4720590" cy="30923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2240" marR="732155" indent="-129539">
              <a:lnSpc>
                <a:spcPct val="102800"/>
              </a:lnSpc>
              <a:spcBef>
                <a:spcPts val="55"/>
              </a:spcBef>
              <a:buClr>
                <a:srgbClr val="4285F4"/>
              </a:buClr>
              <a:buFont typeface="Times New Roman"/>
              <a:buChar char="•"/>
              <a:tabLst>
                <a:tab pos="232410" algn="l"/>
              </a:tabLst>
            </a:pP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Enormous number of</a:t>
            </a:r>
            <a:r>
              <a:rPr sz="2300" spc="-5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images  (size </a:t>
            </a: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and</a:t>
            </a:r>
            <a:r>
              <a:rPr sz="2300" spc="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count</a:t>
            </a:r>
            <a:r>
              <a:rPr sz="23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  <a:endParaRPr lang="en-CA" sz="23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142240" marR="732155" indent="-129539">
              <a:lnSpc>
                <a:spcPct val="102800"/>
              </a:lnSpc>
              <a:spcBef>
                <a:spcPts val="55"/>
              </a:spcBef>
              <a:buClr>
                <a:srgbClr val="4285F4"/>
              </a:buClr>
              <a:buFont typeface="Times New Roman"/>
              <a:buChar char="•"/>
              <a:tabLst>
                <a:tab pos="232410" algn="l"/>
              </a:tabLst>
            </a:pPr>
            <a:endParaRPr sz="2300" dirty="0">
              <a:latin typeface="Trebuchet MS"/>
              <a:cs typeface="Trebuchet MS"/>
            </a:endParaRPr>
          </a:p>
          <a:p>
            <a:pPr marL="142240" marR="254635" indent="-129539">
              <a:lnSpc>
                <a:spcPct val="101600"/>
              </a:lnSpc>
              <a:buClr>
                <a:srgbClr val="4285F4"/>
              </a:buClr>
              <a:buFont typeface="Times New Roman"/>
              <a:buChar char="•"/>
              <a:tabLst>
                <a:tab pos="232410" algn="l"/>
              </a:tabLst>
            </a:pP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Classification </a:t>
            </a: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and </a:t>
            </a: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identification  </a:t>
            </a: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once done by</a:t>
            </a:r>
            <a:r>
              <a:rPr sz="23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humans</a:t>
            </a:r>
            <a:endParaRPr sz="2300" dirty="0">
              <a:latin typeface="Trebuchet MS"/>
              <a:cs typeface="Trebuchet MS"/>
            </a:endParaRPr>
          </a:p>
          <a:p>
            <a:pPr marL="466090" marR="226695" lvl="1" indent="-107950">
              <a:lnSpc>
                <a:spcPts val="2570"/>
              </a:lnSpc>
              <a:spcBef>
                <a:spcPts val="90"/>
              </a:spcBef>
              <a:buClr>
                <a:srgbClr val="4285F4"/>
              </a:buClr>
              <a:buFont typeface="Times New Roman"/>
              <a:buChar char="•"/>
              <a:tabLst>
                <a:tab pos="548640" algn="l"/>
              </a:tabLst>
            </a:pPr>
            <a:r>
              <a:rPr sz="2100" spc="15" dirty="0">
                <a:solidFill>
                  <a:srgbClr val="3F3F3F"/>
                </a:solidFill>
                <a:latin typeface="Trebuchet MS"/>
                <a:cs typeface="Trebuchet MS"/>
              </a:rPr>
              <a:t>Now automated by data </a:t>
            </a:r>
            <a:r>
              <a:rPr sz="2100" spc="10" dirty="0">
                <a:solidFill>
                  <a:srgbClr val="3F3F3F"/>
                </a:solidFill>
                <a:latin typeface="Trebuchet MS"/>
                <a:cs typeface="Trebuchet MS"/>
              </a:rPr>
              <a:t>analysis  tools</a:t>
            </a:r>
            <a:endParaRPr sz="2100" dirty="0">
              <a:latin typeface="Trebuchet MS"/>
              <a:cs typeface="Trebuchet MS"/>
            </a:endParaRPr>
          </a:p>
          <a:p>
            <a:pPr marL="789940" marR="5080" lvl="2" indent="-73660">
              <a:lnSpc>
                <a:spcPts val="2340"/>
              </a:lnSpc>
              <a:spcBef>
                <a:spcPts val="15"/>
              </a:spcBef>
              <a:buClr>
                <a:srgbClr val="4285F4"/>
              </a:buClr>
              <a:buFont typeface="Times New Roman"/>
              <a:buChar char="•"/>
              <a:tabLst>
                <a:tab pos="877569" algn="l"/>
                <a:tab pos="2336800" algn="l"/>
              </a:tabLst>
            </a:pPr>
            <a:r>
              <a:rPr sz="1900" spc="15" dirty="0" err="1" smtClean="0">
                <a:solidFill>
                  <a:srgbClr val="3F3F3F"/>
                </a:solidFill>
                <a:latin typeface="Trebuchet MS"/>
                <a:cs typeface="Trebuchet MS"/>
              </a:rPr>
              <a:t>Tensorflow</a:t>
            </a:r>
            <a:endParaRPr sz="1900" dirty="0">
              <a:latin typeface="Trebuchet MS"/>
              <a:cs typeface="Trebuchet MS"/>
            </a:endParaRPr>
          </a:p>
          <a:p>
            <a:pPr marL="789940" lvl="2" indent="-73660">
              <a:lnSpc>
                <a:spcPts val="2245"/>
              </a:lnSpc>
              <a:buClr>
                <a:srgbClr val="4285F4"/>
              </a:buClr>
              <a:buFont typeface="Times New Roman"/>
              <a:buChar char="•"/>
              <a:tabLst>
                <a:tab pos="877569" algn="l"/>
              </a:tabLst>
            </a:pPr>
            <a:r>
              <a:rPr sz="1900" spc="15" dirty="0">
                <a:solidFill>
                  <a:srgbClr val="3F3F3F"/>
                </a:solidFill>
                <a:latin typeface="Trebuchet MS"/>
                <a:cs typeface="Trebuchet MS"/>
              </a:rPr>
              <a:t>Other similar</a:t>
            </a:r>
            <a:r>
              <a:rPr sz="19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900" spc="15" dirty="0" smtClean="0">
                <a:solidFill>
                  <a:srgbClr val="3F3F3F"/>
                </a:solidFill>
                <a:latin typeface="Trebuchet MS"/>
                <a:cs typeface="Trebuchet MS"/>
              </a:rPr>
              <a:t>packages</a:t>
            </a:r>
            <a:endParaRPr sz="19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0729" y="1239301"/>
            <a:ext cx="333184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</a:t>
            </a:r>
            <a:r>
              <a:rPr spc="-20" dirty="0"/>
              <a:t> </a:t>
            </a:r>
            <a:r>
              <a:rPr dirty="0"/>
              <a:t>Classification</a:t>
            </a:r>
          </a:p>
        </p:txBody>
      </p:sp>
      <p:sp>
        <p:nvSpPr>
          <p:cNvPr id="5" name="object 5"/>
          <p:cNvSpPr/>
          <p:nvPr/>
        </p:nvSpPr>
        <p:spPr>
          <a:xfrm>
            <a:off x="6558557" y="2414584"/>
            <a:ext cx="2208171" cy="2599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600" y="1104900"/>
            <a:ext cx="9855200" cy="5549900"/>
          </a:xfrm>
          <a:custGeom>
            <a:avLst/>
            <a:gdLst/>
            <a:ahLst/>
            <a:cxnLst/>
            <a:rect l="l" t="t" r="r" b="b"/>
            <a:pathLst>
              <a:path w="9855200" h="5549900">
                <a:moveTo>
                  <a:pt x="0" y="0"/>
                </a:moveTo>
                <a:lnTo>
                  <a:pt x="9855200" y="0"/>
                </a:lnTo>
                <a:lnTo>
                  <a:pt x="9855200" y="5549900"/>
                </a:lnTo>
                <a:lnTo>
                  <a:pt x="0" y="55499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95689" y="6250560"/>
            <a:ext cx="630301" cy="28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684" y="1104239"/>
            <a:ext cx="6574790" cy="5550535"/>
          </a:xfrm>
          <a:custGeom>
            <a:avLst/>
            <a:gdLst/>
            <a:ahLst/>
            <a:cxnLst/>
            <a:rect l="l" t="t" r="r" b="b"/>
            <a:pathLst>
              <a:path w="6574790" h="5550534">
                <a:moveTo>
                  <a:pt x="1675" y="0"/>
                </a:moveTo>
                <a:lnTo>
                  <a:pt x="0" y="5550495"/>
                </a:lnTo>
                <a:lnTo>
                  <a:pt x="4443702" y="5550495"/>
                </a:lnTo>
                <a:lnTo>
                  <a:pt x="6574292" y="647"/>
                </a:lnTo>
                <a:lnTo>
                  <a:pt x="16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0318" y="6140691"/>
            <a:ext cx="4656455" cy="514350"/>
          </a:xfrm>
          <a:custGeom>
            <a:avLst/>
            <a:gdLst/>
            <a:ahLst/>
            <a:cxnLst/>
            <a:rect l="l" t="t" r="r" b="b"/>
            <a:pathLst>
              <a:path w="4656455" h="514350">
                <a:moveTo>
                  <a:pt x="0" y="0"/>
                </a:moveTo>
                <a:lnTo>
                  <a:pt x="3115503" y="514041"/>
                </a:lnTo>
                <a:lnTo>
                  <a:pt x="4655847" y="514041"/>
                </a:lnTo>
                <a:lnTo>
                  <a:pt x="0" y="0"/>
                </a:lnTo>
                <a:close/>
              </a:path>
            </a:pathLst>
          </a:custGeom>
          <a:solidFill>
            <a:srgbClr val="D1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97" y="5992596"/>
            <a:ext cx="3968750" cy="662305"/>
          </a:xfrm>
          <a:custGeom>
            <a:avLst/>
            <a:gdLst/>
            <a:ahLst/>
            <a:cxnLst/>
            <a:rect l="l" t="t" r="r" b="b"/>
            <a:pathLst>
              <a:path w="3968750" h="662304">
                <a:moveTo>
                  <a:pt x="0" y="0"/>
                </a:moveTo>
                <a:lnTo>
                  <a:pt x="0" y="662151"/>
                </a:lnTo>
                <a:lnTo>
                  <a:pt x="3968333" y="662151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95844" y="5333149"/>
            <a:ext cx="1026160" cy="882015"/>
          </a:xfrm>
          <a:custGeom>
            <a:avLst/>
            <a:gdLst/>
            <a:ahLst/>
            <a:cxnLst/>
            <a:rect l="l" t="t" r="r" b="b"/>
            <a:pathLst>
              <a:path w="1026159" h="882014">
                <a:moveTo>
                  <a:pt x="774026" y="0"/>
                </a:moveTo>
                <a:lnTo>
                  <a:pt x="146812" y="0"/>
                </a:lnTo>
                <a:lnTo>
                  <a:pt x="100410" y="7493"/>
                </a:lnTo>
                <a:lnTo>
                  <a:pt x="60108" y="28360"/>
                </a:lnTo>
                <a:lnTo>
                  <a:pt x="28327" y="60177"/>
                </a:lnTo>
                <a:lnTo>
                  <a:pt x="7485" y="100523"/>
                </a:lnTo>
                <a:lnTo>
                  <a:pt x="0" y="146977"/>
                </a:lnTo>
                <a:lnTo>
                  <a:pt x="0" y="881862"/>
                </a:lnTo>
                <a:lnTo>
                  <a:pt x="1025639" y="881862"/>
                </a:lnTo>
                <a:lnTo>
                  <a:pt x="1025639" y="251917"/>
                </a:lnTo>
                <a:lnTo>
                  <a:pt x="774026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21282" y="5446071"/>
            <a:ext cx="777875" cy="694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105"/>
              </a:spcBef>
            </a:pPr>
            <a:r>
              <a:rPr sz="1450" b="1" spc="5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sz="1450" b="1" spc="-5" dirty="0">
                <a:solidFill>
                  <a:srgbClr val="FFFFFF"/>
                </a:solidFill>
                <a:latin typeface="Arial"/>
                <a:cs typeface="Arial"/>
              </a:rPr>
              <a:t>hin</a:t>
            </a:r>
            <a:r>
              <a:rPr sz="1450" b="1" spc="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1450" b="1" dirty="0">
                <a:solidFill>
                  <a:srgbClr val="FFFFFF"/>
                </a:solidFill>
                <a:latin typeface="Arial"/>
                <a:cs typeface="Arial"/>
              </a:rPr>
              <a:t>learning  model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0735" y="1239301"/>
            <a:ext cx="493141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Image Classification: Training</a:t>
            </a:r>
          </a:p>
        </p:txBody>
      </p:sp>
      <p:sp>
        <p:nvSpPr>
          <p:cNvPr id="12" name="object 12"/>
          <p:cNvSpPr/>
          <p:nvPr/>
        </p:nvSpPr>
        <p:spPr>
          <a:xfrm>
            <a:off x="7772552" y="1776399"/>
            <a:ext cx="855040" cy="78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13382" y="2300470"/>
            <a:ext cx="44259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dee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731033" y="1776463"/>
            <a:ext cx="812482" cy="7911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42679" y="2306782"/>
            <a:ext cx="66230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coyo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45501" y="3241382"/>
            <a:ext cx="1317815" cy="1381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53288" y="1776082"/>
            <a:ext cx="888828" cy="7858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05129" y="2316396"/>
            <a:ext cx="44259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5" dirty="0">
                <a:solidFill>
                  <a:srgbClr val="FFFFFF"/>
                </a:solidFill>
                <a:latin typeface="Arial"/>
                <a:cs typeface="Arial"/>
              </a:rPr>
              <a:t>bea</a:t>
            </a:r>
            <a:r>
              <a:rPr sz="1550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5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95844" y="2741320"/>
            <a:ext cx="993140" cy="519430"/>
          </a:xfrm>
          <a:custGeom>
            <a:avLst/>
            <a:gdLst/>
            <a:ahLst/>
            <a:cxnLst/>
            <a:rect l="l" t="t" r="r" b="b"/>
            <a:pathLst>
              <a:path w="993140" h="519429">
                <a:moveTo>
                  <a:pt x="992606" y="259575"/>
                </a:moveTo>
                <a:lnTo>
                  <a:pt x="0" y="259575"/>
                </a:lnTo>
                <a:lnTo>
                  <a:pt x="496303" y="519150"/>
                </a:lnTo>
                <a:lnTo>
                  <a:pt x="992606" y="259575"/>
                </a:lnTo>
                <a:close/>
              </a:path>
              <a:path w="993140" h="519429">
                <a:moveTo>
                  <a:pt x="744461" y="0"/>
                </a:moveTo>
                <a:lnTo>
                  <a:pt x="248157" y="0"/>
                </a:lnTo>
                <a:lnTo>
                  <a:pt x="248157" y="259575"/>
                </a:lnTo>
                <a:lnTo>
                  <a:pt x="744461" y="259575"/>
                </a:lnTo>
                <a:lnTo>
                  <a:pt x="74446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95844" y="4696752"/>
            <a:ext cx="993140" cy="519430"/>
          </a:xfrm>
          <a:custGeom>
            <a:avLst/>
            <a:gdLst/>
            <a:ahLst/>
            <a:cxnLst/>
            <a:rect l="l" t="t" r="r" b="b"/>
            <a:pathLst>
              <a:path w="993140" h="519429">
                <a:moveTo>
                  <a:pt x="992606" y="259575"/>
                </a:moveTo>
                <a:lnTo>
                  <a:pt x="0" y="259575"/>
                </a:lnTo>
                <a:lnTo>
                  <a:pt x="496303" y="519150"/>
                </a:lnTo>
                <a:lnTo>
                  <a:pt x="992606" y="259575"/>
                </a:lnTo>
                <a:close/>
              </a:path>
              <a:path w="993140" h="519429">
                <a:moveTo>
                  <a:pt x="744461" y="0"/>
                </a:moveTo>
                <a:lnTo>
                  <a:pt x="248157" y="0"/>
                </a:lnTo>
                <a:lnTo>
                  <a:pt x="248157" y="259575"/>
                </a:lnTo>
                <a:lnTo>
                  <a:pt x="744461" y="259575"/>
                </a:lnTo>
                <a:lnTo>
                  <a:pt x="74446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51029" y="2090495"/>
            <a:ext cx="4601210" cy="3280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2905" marR="5080" indent="-370205">
              <a:lnSpc>
                <a:spcPct val="101600"/>
              </a:lnSpc>
              <a:spcBef>
                <a:spcPts val="90"/>
              </a:spcBef>
              <a:buClr>
                <a:srgbClr val="4285F4"/>
              </a:buClr>
              <a:buChar char="•"/>
              <a:tabLst>
                <a:tab pos="382905" algn="l"/>
                <a:tab pos="383540" algn="l"/>
              </a:tabLst>
            </a:pP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Process: train </a:t>
            </a:r>
            <a:r>
              <a:rPr sz="2300" spc="15" dirty="0">
                <a:solidFill>
                  <a:srgbClr val="3F3F3F"/>
                </a:solidFill>
                <a:latin typeface="Trebuchet MS"/>
                <a:cs typeface="Trebuchet MS"/>
              </a:rPr>
              <a:t>a model then use  </a:t>
            </a: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it to classify</a:t>
            </a:r>
            <a:r>
              <a:rPr sz="230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300" spc="10" dirty="0" smtClean="0">
                <a:solidFill>
                  <a:srgbClr val="3F3F3F"/>
                </a:solidFill>
                <a:latin typeface="Trebuchet MS"/>
                <a:cs typeface="Trebuchet MS"/>
              </a:rPr>
              <a:t>images</a:t>
            </a:r>
            <a:endParaRPr lang="en-CA" sz="2300" spc="10" dirty="0" smtClean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382905" marR="5080" indent="-370205">
              <a:lnSpc>
                <a:spcPct val="101600"/>
              </a:lnSpc>
              <a:spcBef>
                <a:spcPts val="90"/>
              </a:spcBef>
              <a:buClr>
                <a:srgbClr val="4285F4"/>
              </a:buClr>
              <a:buChar char="•"/>
              <a:tabLst>
                <a:tab pos="382905" algn="l"/>
                <a:tab pos="383540" algn="l"/>
              </a:tabLst>
            </a:pPr>
            <a:endParaRPr lang="en-CA" sz="2300" spc="10" dirty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382905" marR="5080" indent="-370205">
              <a:lnSpc>
                <a:spcPct val="101600"/>
              </a:lnSpc>
              <a:spcBef>
                <a:spcPts val="90"/>
              </a:spcBef>
              <a:buClr>
                <a:srgbClr val="4285F4"/>
              </a:buClr>
              <a:buChar char="•"/>
              <a:tabLst>
                <a:tab pos="382905" algn="l"/>
                <a:tab pos="383540" algn="l"/>
              </a:tabLst>
            </a:pP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Training set (large, manually</a:t>
            </a:r>
            <a:r>
              <a:rPr lang="en-CA" sz="2300" spc="1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labeled, ground truth</a:t>
            </a:r>
            <a:r>
              <a:rPr lang="en-CA" sz="2300" spc="10" dirty="0">
                <a:solidFill>
                  <a:srgbClr val="3F3F3F"/>
                </a:solidFill>
                <a:latin typeface="Trebuchet MS"/>
                <a:cs typeface="Trebuchet MS"/>
              </a:rPr>
              <a:t>)</a:t>
            </a:r>
          </a:p>
          <a:p>
            <a:pPr marL="382905" marR="5080" indent="-370205">
              <a:lnSpc>
                <a:spcPct val="101600"/>
              </a:lnSpc>
              <a:spcBef>
                <a:spcPts val="90"/>
              </a:spcBef>
              <a:buClr>
                <a:srgbClr val="4285F4"/>
              </a:buClr>
              <a:buChar char="•"/>
              <a:tabLst>
                <a:tab pos="382905" algn="l"/>
                <a:tab pos="383540" algn="l"/>
              </a:tabLst>
            </a:pPr>
            <a:endParaRPr lang="en-CA" sz="2100" spc="10" dirty="0">
              <a:solidFill>
                <a:srgbClr val="3F3F3F"/>
              </a:solidFill>
              <a:latin typeface="Trebuchet MS"/>
              <a:cs typeface="Trebuchet MS"/>
            </a:endParaRPr>
          </a:p>
          <a:p>
            <a:pPr marL="382905" marR="5080" indent="-370205">
              <a:lnSpc>
                <a:spcPct val="101600"/>
              </a:lnSpc>
              <a:spcBef>
                <a:spcPts val="90"/>
              </a:spcBef>
              <a:buClr>
                <a:srgbClr val="4285F4"/>
              </a:buClr>
              <a:buChar char="•"/>
              <a:tabLst>
                <a:tab pos="382905" algn="l"/>
                <a:tab pos="383540" algn="l"/>
              </a:tabLst>
            </a:pPr>
            <a:r>
              <a:rPr sz="2300" spc="10" dirty="0">
                <a:solidFill>
                  <a:srgbClr val="3F3F3F"/>
                </a:solidFill>
                <a:latin typeface="Trebuchet MS"/>
                <a:cs typeface="Trebuchet MS"/>
              </a:rPr>
              <a:t>Requires lots of compute power  and GPUs (thanks public cloud!)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5084</TotalTime>
  <Words>732</Words>
  <Application>Microsoft Office PowerPoint</Application>
  <PresentationFormat>Custom</PresentationFormat>
  <Paragraphs>167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What is Edge Cloud Systems</vt:lpstr>
      <vt:lpstr>Introduction</vt:lpstr>
      <vt:lpstr>Digital Photography</vt:lpstr>
      <vt:lpstr>Deployment and Empirical Methodology</vt:lpstr>
      <vt:lpstr>PowerPoint Presentation</vt:lpstr>
      <vt:lpstr>UCSB Sedgwick Reserve</vt:lpstr>
      <vt:lpstr>Image Classification</vt:lpstr>
      <vt:lpstr>Image Classification: Training</vt:lpstr>
      <vt:lpstr>Challenges With IoT+Cloud for Wildlife Monitoring</vt:lpstr>
      <vt:lpstr>Where's The Bear (WTB)</vt:lpstr>
      <vt:lpstr>Edge Cloud</vt:lpstr>
      <vt:lpstr>PowerPoint Presentation</vt:lpstr>
      <vt:lpstr>WTB: Train Model In Public Cloud Using "Fake" Images</vt:lpstr>
      <vt:lpstr>WTB: Train Model In Public Cloud Using "Fake" Images</vt:lpstr>
      <vt:lpstr>Where's The Bear (WTB)</vt:lpstr>
      <vt:lpstr>Camera’s in Details</vt:lpstr>
      <vt:lpstr>Classification by categorizing images:</vt:lpstr>
      <vt:lpstr>PowerPoint Presentation</vt:lpstr>
      <vt:lpstr>False Positive    versus  False Negatives</vt:lpstr>
      <vt:lpstr>4890 randomly selected  images</vt:lpstr>
      <vt:lpstr>PowerPoint Presentation</vt:lpstr>
      <vt:lpstr>WTB Conclusions and Future Work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Ecology Research Using Hybrid  Cloud Technology</dc:title>
  <cp:lastModifiedBy>Daman Prakash</cp:lastModifiedBy>
  <cp:revision>34</cp:revision>
  <dcterms:created xsi:type="dcterms:W3CDTF">2018-03-11T05:19:18Z</dcterms:created>
  <dcterms:modified xsi:type="dcterms:W3CDTF">2018-03-16T04:04:36Z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2018-03-11T00:00:00Z</vt:filetime>
  </property>
</Properties>
</file>